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335" r:id="rId2"/>
    <p:sldId id="2350" r:id="rId3"/>
    <p:sldId id="2110" r:id="rId4"/>
    <p:sldId id="2391" r:id="rId5"/>
    <p:sldId id="1794" r:id="rId6"/>
    <p:sldId id="873" r:id="rId7"/>
    <p:sldId id="882" r:id="rId8"/>
    <p:sldId id="2364" r:id="rId9"/>
    <p:sldId id="2374" r:id="rId10"/>
    <p:sldId id="2392" r:id="rId11"/>
    <p:sldId id="2382" r:id="rId12"/>
    <p:sldId id="2385" r:id="rId13"/>
    <p:sldId id="353" r:id="rId14"/>
    <p:sldId id="2514" r:id="rId15"/>
    <p:sldId id="2489" r:id="rId16"/>
    <p:sldId id="2488" r:id="rId17"/>
    <p:sldId id="2490" r:id="rId18"/>
    <p:sldId id="2491" r:id="rId19"/>
    <p:sldId id="2492" r:id="rId20"/>
    <p:sldId id="2493" r:id="rId21"/>
    <p:sldId id="2494" r:id="rId22"/>
    <p:sldId id="2495" r:id="rId23"/>
    <p:sldId id="2496" r:id="rId24"/>
    <p:sldId id="2497" r:id="rId25"/>
    <p:sldId id="2498" r:id="rId26"/>
    <p:sldId id="2499" r:id="rId27"/>
    <p:sldId id="2500" r:id="rId28"/>
    <p:sldId id="2501" r:id="rId29"/>
    <p:sldId id="680" r:id="rId30"/>
    <p:sldId id="2408" r:id="rId31"/>
    <p:sldId id="2411" r:id="rId32"/>
    <p:sldId id="2412" r:id="rId33"/>
    <p:sldId id="2413" r:id="rId34"/>
    <p:sldId id="2483" r:id="rId35"/>
    <p:sldId id="2484" r:id="rId36"/>
    <p:sldId id="2485" r:id="rId37"/>
    <p:sldId id="2486" r:id="rId38"/>
    <p:sldId id="2487" r:id="rId39"/>
    <p:sldId id="2414" r:id="rId40"/>
    <p:sldId id="2482" r:id="rId41"/>
    <p:sldId id="2515" r:id="rId42"/>
    <p:sldId id="2308" r:id="rId43"/>
    <p:sldId id="2389" r:id="rId44"/>
    <p:sldId id="2319" r:id="rId45"/>
    <p:sldId id="320" r:id="rId46"/>
    <p:sldId id="323" r:id="rId47"/>
    <p:sldId id="2309" r:id="rId48"/>
    <p:sldId id="2390" r:id="rId49"/>
    <p:sldId id="2399" r:id="rId50"/>
    <p:sldId id="2510" r:id="rId51"/>
    <p:sldId id="2512" r:id="rId52"/>
    <p:sldId id="2481" r:id="rId53"/>
    <p:sldId id="2513" r:id="rId54"/>
    <p:sldId id="2465" r:id="rId55"/>
    <p:sldId id="2468" r:id="rId56"/>
    <p:sldId id="2472" r:id="rId57"/>
    <p:sldId id="2508" r:id="rId58"/>
    <p:sldId id="2476" r:id="rId59"/>
    <p:sldId id="2509" r:id="rId60"/>
    <p:sldId id="2478" r:id="rId61"/>
    <p:sldId id="2479" r:id="rId62"/>
    <p:sldId id="2480" r:id="rId63"/>
    <p:sldId id="2516" r:id="rId64"/>
    <p:sldId id="756" r:id="rId65"/>
    <p:sldId id="2376" r:id="rId66"/>
    <p:sldId id="2377" r:id="rId67"/>
    <p:sldId id="2502" r:id="rId68"/>
    <p:sldId id="2503" r:id="rId69"/>
    <p:sldId id="2504" r:id="rId70"/>
    <p:sldId id="2511" r:id="rId71"/>
    <p:sldId id="2378" r:id="rId72"/>
    <p:sldId id="2505" r:id="rId73"/>
    <p:sldId id="2506" r:id="rId74"/>
    <p:sldId id="2507" r:id="rId75"/>
    <p:sldId id="2379" r:id="rId76"/>
    <p:sldId id="2380" r:id="rId77"/>
    <p:sldId id="2381" r:id="rId78"/>
    <p:sldId id="2517" r:id="rId79"/>
    <p:sldId id="257" r:id="rId8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4" autoAdjust="0"/>
    <p:restoredTop sz="97840" autoAdjust="0"/>
  </p:normalViewPr>
  <p:slideViewPr>
    <p:cSldViewPr snapToGrid="0" snapToObjects="1">
      <p:cViewPr varScale="1">
        <p:scale>
          <a:sx n="88" d="100"/>
          <a:sy n="88" d="100"/>
        </p:scale>
        <p:origin x="200" y="304"/>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2025-01-21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13</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09262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19FD-D6D3-F478-5C82-143B0F8EB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A4B494-5972-F490-74C7-645511DAE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87B02-4102-4DB4-99A0-58E3D9FCA76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3F3FF1FE-3746-7D72-0528-4EF8606E4AC3}"/>
              </a:ext>
            </a:extLst>
          </p:cNvPr>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91361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13B795C-A0D6-2E2B-DD75-38E46F8AD0F4}"/>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E21F9F61-35D2-3AC3-5087-49B9788AED82}"/>
              </a:ext>
            </a:extLst>
          </p:cNvPr>
          <p:cNvSpPr>
            <a:spLocks noGrp="1" noChangeArrowheads="1"/>
          </p:cNvSpPr>
          <p:nvPr>
            <p:ph type="sldNum" sz="quarter"/>
          </p:nvPr>
        </p:nvSpPr>
        <p:spPr>
          <a:noFill/>
        </p:spPr>
        <p:txBody>
          <a:bodyPr/>
          <a:lstStyle/>
          <a:p>
            <a:fld id="{B57E3CF2-2892-4D14-90D0-E806628FEB40}" type="slidenum">
              <a:rPr lang="en-US"/>
              <a:pPr/>
              <a:t>15</a:t>
            </a:fld>
            <a:endParaRPr lang="en-US"/>
          </a:p>
        </p:txBody>
      </p:sp>
      <p:sp>
        <p:nvSpPr>
          <p:cNvPr id="66563" name="Text Box 1">
            <a:extLst>
              <a:ext uri="{FF2B5EF4-FFF2-40B4-BE49-F238E27FC236}">
                <a16:creationId xmlns:a16="http://schemas.microsoft.com/office/drawing/2014/main" id="{0BA5E807-C747-BF6C-6D66-FDEB0043D960}"/>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2E3F3C36-B2DF-0487-7D67-D9DA5FA238E3}"/>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40449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73C6E9E-11AC-E256-7C09-62EB4591192E}"/>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7E6ADC02-28B7-0048-C9FB-AEA218892643}"/>
              </a:ext>
            </a:extLst>
          </p:cNvPr>
          <p:cNvSpPr>
            <a:spLocks noGrp="1" noChangeArrowheads="1"/>
          </p:cNvSpPr>
          <p:nvPr>
            <p:ph type="sldNum" sz="quarter"/>
          </p:nvPr>
        </p:nvSpPr>
        <p:spPr>
          <a:noFill/>
        </p:spPr>
        <p:txBody>
          <a:bodyPr/>
          <a:lstStyle/>
          <a:p>
            <a:fld id="{B57E3CF2-2892-4D14-90D0-E806628FEB40}" type="slidenum">
              <a:rPr lang="en-US"/>
              <a:pPr/>
              <a:t>16</a:t>
            </a:fld>
            <a:endParaRPr lang="en-US"/>
          </a:p>
        </p:txBody>
      </p:sp>
      <p:sp>
        <p:nvSpPr>
          <p:cNvPr id="66563" name="Text Box 1">
            <a:extLst>
              <a:ext uri="{FF2B5EF4-FFF2-40B4-BE49-F238E27FC236}">
                <a16:creationId xmlns:a16="http://schemas.microsoft.com/office/drawing/2014/main" id="{5BA090D9-C9BC-E24D-1825-83E2E9C9CA9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E560B760-4143-1EC6-C263-D8CF1047195F}"/>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94780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2644021-1E63-8A7D-B742-EF6D31C59FC9}"/>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8169A8D0-5DC0-80F9-DC21-3B8BFEE796F1}"/>
              </a:ext>
            </a:extLst>
          </p:cNvPr>
          <p:cNvSpPr>
            <a:spLocks noGrp="1" noChangeArrowheads="1"/>
          </p:cNvSpPr>
          <p:nvPr>
            <p:ph type="sldNum" sz="quarter"/>
          </p:nvPr>
        </p:nvSpPr>
        <p:spPr>
          <a:noFill/>
        </p:spPr>
        <p:txBody>
          <a:bodyPr/>
          <a:lstStyle/>
          <a:p>
            <a:fld id="{B57E3CF2-2892-4D14-90D0-E806628FEB40}" type="slidenum">
              <a:rPr lang="en-US"/>
              <a:pPr/>
              <a:t>17</a:t>
            </a:fld>
            <a:endParaRPr lang="en-US"/>
          </a:p>
        </p:txBody>
      </p:sp>
      <p:sp>
        <p:nvSpPr>
          <p:cNvPr id="66563" name="Text Box 1">
            <a:extLst>
              <a:ext uri="{FF2B5EF4-FFF2-40B4-BE49-F238E27FC236}">
                <a16:creationId xmlns:a16="http://schemas.microsoft.com/office/drawing/2014/main" id="{C2DC8383-4359-09E2-6162-AE989BB98121}"/>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5CC7E53-7ED3-044C-116E-8B9692F6D5BF}"/>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912921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2E8049A-BCE7-7A2C-2997-C0732E1849F2}"/>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60135035-9E8D-9025-C475-822A69E3EC02}"/>
              </a:ext>
            </a:extLst>
          </p:cNvPr>
          <p:cNvSpPr>
            <a:spLocks noGrp="1" noChangeArrowheads="1"/>
          </p:cNvSpPr>
          <p:nvPr>
            <p:ph type="sldNum" sz="quarter"/>
          </p:nvPr>
        </p:nvSpPr>
        <p:spPr>
          <a:noFill/>
        </p:spPr>
        <p:txBody>
          <a:bodyPr/>
          <a:lstStyle/>
          <a:p>
            <a:fld id="{B57E3CF2-2892-4D14-90D0-E806628FEB40}" type="slidenum">
              <a:rPr lang="en-US"/>
              <a:pPr/>
              <a:t>18</a:t>
            </a:fld>
            <a:endParaRPr lang="en-US"/>
          </a:p>
        </p:txBody>
      </p:sp>
      <p:sp>
        <p:nvSpPr>
          <p:cNvPr id="66563" name="Text Box 1">
            <a:extLst>
              <a:ext uri="{FF2B5EF4-FFF2-40B4-BE49-F238E27FC236}">
                <a16:creationId xmlns:a16="http://schemas.microsoft.com/office/drawing/2014/main" id="{06A38FE2-76DD-FE84-4ABD-52EF447B0A61}"/>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D931753F-D69A-9054-5621-4F04B3CF256E}"/>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27807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629A8F5-E537-EB1E-C72F-63B8A38A1CF0}"/>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A618EFBE-F1B3-7A11-02B0-DB219555DC53}"/>
              </a:ext>
            </a:extLst>
          </p:cNvPr>
          <p:cNvSpPr>
            <a:spLocks noGrp="1" noChangeArrowheads="1"/>
          </p:cNvSpPr>
          <p:nvPr>
            <p:ph type="sldNum" sz="quarter"/>
          </p:nvPr>
        </p:nvSpPr>
        <p:spPr>
          <a:noFill/>
        </p:spPr>
        <p:txBody>
          <a:bodyPr/>
          <a:lstStyle/>
          <a:p>
            <a:fld id="{B57E3CF2-2892-4D14-90D0-E806628FEB40}" type="slidenum">
              <a:rPr lang="en-US"/>
              <a:pPr/>
              <a:t>19</a:t>
            </a:fld>
            <a:endParaRPr lang="en-US"/>
          </a:p>
        </p:txBody>
      </p:sp>
      <p:sp>
        <p:nvSpPr>
          <p:cNvPr id="66563" name="Text Box 1">
            <a:extLst>
              <a:ext uri="{FF2B5EF4-FFF2-40B4-BE49-F238E27FC236}">
                <a16:creationId xmlns:a16="http://schemas.microsoft.com/office/drawing/2014/main" id="{A76992B0-DF18-BEFE-421C-2764D39630A7}"/>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47FCD64C-A2C4-A599-9428-A67C828D7178}"/>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33246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7DF5A31-42F1-64B2-78F2-7651F7408AAC}"/>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07D9D530-A36C-46D7-E384-3F65011F80F9}"/>
              </a:ext>
            </a:extLst>
          </p:cNvPr>
          <p:cNvSpPr>
            <a:spLocks noGrp="1" noChangeArrowheads="1"/>
          </p:cNvSpPr>
          <p:nvPr>
            <p:ph type="sldNum" sz="quarter"/>
          </p:nvPr>
        </p:nvSpPr>
        <p:spPr>
          <a:noFill/>
        </p:spPr>
        <p:txBody>
          <a:bodyPr/>
          <a:lstStyle/>
          <a:p>
            <a:fld id="{B57E3CF2-2892-4D14-90D0-E806628FEB40}" type="slidenum">
              <a:rPr lang="en-US"/>
              <a:pPr/>
              <a:t>20</a:t>
            </a:fld>
            <a:endParaRPr lang="en-US"/>
          </a:p>
        </p:txBody>
      </p:sp>
      <p:sp>
        <p:nvSpPr>
          <p:cNvPr id="66563" name="Text Box 1">
            <a:extLst>
              <a:ext uri="{FF2B5EF4-FFF2-40B4-BE49-F238E27FC236}">
                <a16:creationId xmlns:a16="http://schemas.microsoft.com/office/drawing/2014/main" id="{AFFAEE05-1665-A725-F810-49F71E471686}"/>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AD3C5E6B-F321-1923-5F26-52648361268D}"/>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12961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B1A03BC-988F-5700-C546-F7E279B0F017}"/>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105588DB-039E-2C55-9E4E-92DB16951896}"/>
              </a:ext>
            </a:extLst>
          </p:cNvPr>
          <p:cNvSpPr>
            <a:spLocks noGrp="1" noChangeArrowheads="1"/>
          </p:cNvSpPr>
          <p:nvPr>
            <p:ph type="sldNum" sz="quarter"/>
          </p:nvPr>
        </p:nvSpPr>
        <p:spPr>
          <a:noFill/>
        </p:spPr>
        <p:txBody>
          <a:bodyPr/>
          <a:lstStyle/>
          <a:p>
            <a:fld id="{B57E3CF2-2892-4D14-90D0-E806628FEB40}" type="slidenum">
              <a:rPr lang="en-US"/>
              <a:pPr/>
              <a:t>21</a:t>
            </a:fld>
            <a:endParaRPr lang="en-US"/>
          </a:p>
        </p:txBody>
      </p:sp>
      <p:sp>
        <p:nvSpPr>
          <p:cNvPr id="66563" name="Text Box 1">
            <a:extLst>
              <a:ext uri="{FF2B5EF4-FFF2-40B4-BE49-F238E27FC236}">
                <a16:creationId xmlns:a16="http://schemas.microsoft.com/office/drawing/2014/main" id="{0BB3E8FA-B74C-A016-AC0F-28C360BB8F8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C2B555F2-CFCF-EF2F-D5FA-614BBA0F7F14}"/>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352301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4F827D-C3AA-CBEA-11A0-A879E60E8D53}"/>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65C3AF27-582D-2824-63A0-40D48C736187}"/>
              </a:ext>
            </a:extLst>
          </p:cNvPr>
          <p:cNvSpPr>
            <a:spLocks noGrp="1" noChangeArrowheads="1"/>
          </p:cNvSpPr>
          <p:nvPr>
            <p:ph type="sldNum" sz="quarter"/>
          </p:nvPr>
        </p:nvSpPr>
        <p:spPr>
          <a:noFill/>
        </p:spPr>
        <p:txBody>
          <a:bodyPr/>
          <a:lstStyle/>
          <a:p>
            <a:fld id="{B57E3CF2-2892-4D14-90D0-E806628FEB40}" type="slidenum">
              <a:rPr lang="en-US"/>
              <a:pPr/>
              <a:t>22</a:t>
            </a:fld>
            <a:endParaRPr lang="en-US"/>
          </a:p>
        </p:txBody>
      </p:sp>
      <p:sp>
        <p:nvSpPr>
          <p:cNvPr id="66563" name="Text Box 1">
            <a:extLst>
              <a:ext uri="{FF2B5EF4-FFF2-40B4-BE49-F238E27FC236}">
                <a16:creationId xmlns:a16="http://schemas.microsoft.com/office/drawing/2014/main" id="{965A9685-D37A-2281-004C-D4A253FF4B5B}"/>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DF2B2E5-E842-775D-9C94-19E70D3E52F7}"/>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83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15653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CE1B7E3-EA6D-011F-A986-235F5BA106A5}"/>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F5026BDE-83A6-C03C-0B57-4B2C47A84574}"/>
              </a:ext>
            </a:extLst>
          </p:cNvPr>
          <p:cNvSpPr>
            <a:spLocks noGrp="1" noChangeArrowheads="1"/>
          </p:cNvSpPr>
          <p:nvPr>
            <p:ph type="sldNum" sz="quarter"/>
          </p:nvPr>
        </p:nvSpPr>
        <p:spPr>
          <a:noFill/>
        </p:spPr>
        <p:txBody>
          <a:bodyPr/>
          <a:lstStyle/>
          <a:p>
            <a:fld id="{B57E3CF2-2892-4D14-90D0-E806628FEB40}" type="slidenum">
              <a:rPr lang="en-US"/>
              <a:pPr/>
              <a:t>23</a:t>
            </a:fld>
            <a:endParaRPr lang="en-US"/>
          </a:p>
        </p:txBody>
      </p:sp>
      <p:sp>
        <p:nvSpPr>
          <p:cNvPr id="66563" name="Text Box 1">
            <a:extLst>
              <a:ext uri="{FF2B5EF4-FFF2-40B4-BE49-F238E27FC236}">
                <a16:creationId xmlns:a16="http://schemas.microsoft.com/office/drawing/2014/main" id="{9788C5A6-B726-6DFD-A93D-4B0C9B616774}"/>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88036ADE-7E27-5B2C-609F-E3B970E18805}"/>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46344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EBAA54D-2A64-F90A-2AE8-8EB510091AAF}"/>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E90DA0CB-D340-41EE-7860-CD949B07423E}"/>
              </a:ext>
            </a:extLst>
          </p:cNvPr>
          <p:cNvSpPr>
            <a:spLocks noGrp="1" noChangeArrowheads="1"/>
          </p:cNvSpPr>
          <p:nvPr>
            <p:ph type="sldNum" sz="quarter"/>
          </p:nvPr>
        </p:nvSpPr>
        <p:spPr>
          <a:noFill/>
        </p:spPr>
        <p:txBody>
          <a:bodyPr/>
          <a:lstStyle/>
          <a:p>
            <a:fld id="{B57E3CF2-2892-4D14-90D0-E806628FEB40}" type="slidenum">
              <a:rPr lang="en-US"/>
              <a:pPr/>
              <a:t>24</a:t>
            </a:fld>
            <a:endParaRPr lang="en-US"/>
          </a:p>
        </p:txBody>
      </p:sp>
      <p:sp>
        <p:nvSpPr>
          <p:cNvPr id="66563" name="Text Box 1">
            <a:extLst>
              <a:ext uri="{FF2B5EF4-FFF2-40B4-BE49-F238E27FC236}">
                <a16:creationId xmlns:a16="http://schemas.microsoft.com/office/drawing/2014/main" id="{C78056B2-A736-2E63-A309-D3A61EB8DC96}"/>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B37FA1C9-B2D7-7AD8-F8B1-33B979A77D17}"/>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59589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0A8EBCD-3E75-3069-3A8F-89907CFE9624}"/>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024CA6D4-7AFD-942F-AF3C-A79E3E1D0864}"/>
              </a:ext>
            </a:extLst>
          </p:cNvPr>
          <p:cNvSpPr>
            <a:spLocks noGrp="1" noChangeArrowheads="1"/>
          </p:cNvSpPr>
          <p:nvPr>
            <p:ph type="sldNum" sz="quarter"/>
          </p:nvPr>
        </p:nvSpPr>
        <p:spPr>
          <a:noFill/>
        </p:spPr>
        <p:txBody>
          <a:bodyPr/>
          <a:lstStyle/>
          <a:p>
            <a:fld id="{B57E3CF2-2892-4D14-90D0-E806628FEB40}" type="slidenum">
              <a:rPr lang="en-US"/>
              <a:pPr/>
              <a:t>25</a:t>
            </a:fld>
            <a:endParaRPr lang="en-US"/>
          </a:p>
        </p:txBody>
      </p:sp>
      <p:sp>
        <p:nvSpPr>
          <p:cNvPr id="66563" name="Text Box 1">
            <a:extLst>
              <a:ext uri="{FF2B5EF4-FFF2-40B4-BE49-F238E27FC236}">
                <a16:creationId xmlns:a16="http://schemas.microsoft.com/office/drawing/2014/main" id="{C83A7F2D-0E8E-DFFD-E407-6BE70CA7FCB2}"/>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6C8ADD2E-1644-5D54-AE10-E0660E97921B}"/>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49193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8979608-4C52-F51C-4897-C0F8ECB4864B}"/>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3426A4F2-60CB-58EA-39BA-EC13640A72F3}"/>
              </a:ext>
            </a:extLst>
          </p:cNvPr>
          <p:cNvSpPr>
            <a:spLocks noGrp="1" noChangeArrowheads="1"/>
          </p:cNvSpPr>
          <p:nvPr>
            <p:ph type="sldNum" sz="quarter"/>
          </p:nvPr>
        </p:nvSpPr>
        <p:spPr>
          <a:noFill/>
        </p:spPr>
        <p:txBody>
          <a:bodyPr/>
          <a:lstStyle/>
          <a:p>
            <a:fld id="{B57E3CF2-2892-4D14-90D0-E806628FEB40}" type="slidenum">
              <a:rPr lang="en-US"/>
              <a:pPr/>
              <a:t>26</a:t>
            </a:fld>
            <a:endParaRPr lang="en-US"/>
          </a:p>
        </p:txBody>
      </p:sp>
      <p:sp>
        <p:nvSpPr>
          <p:cNvPr id="66563" name="Text Box 1">
            <a:extLst>
              <a:ext uri="{FF2B5EF4-FFF2-40B4-BE49-F238E27FC236}">
                <a16:creationId xmlns:a16="http://schemas.microsoft.com/office/drawing/2014/main" id="{EC341C72-B4E0-BA20-0FE1-FFDEA711BFE7}"/>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3108A162-0F70-BFFA-A0B3-B15B5E8BCF2F}"/>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78379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0EC293-1A6D-FCB3-1719-97AAB52FA2D3}"/>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87DE2D79-8E8E-80D6-86B9-9A519B0B0DA4}"/>
              </a:ext>
            </a:extLst>
          </p:cNvPr>
          <p:cNvSpPr>
            <a:spLocks noGrp="1" noChangeArrowheads="1"/>
          </p:cNvSpPr>
          <p:nvPr>
            <p:ph type="sldNum" sz="quarter"/>
          </p:nvPr>
        </p:nvSpPr>
        <p:spPr>
          <a:noFill/>
        </p:spPr>
        <p:txBody>
          <a:bodyPr/>
          <a:lstStyle/>
          <a:p>
            <a:fld id="{B57E3CF2-2892-4D14-90D0-E806628FEB40}" type="slidenum">
              <a:rPr lang="en-US"/>
              <a:pPr/>
              <a:t>27</a:t>
            </a:fld>
            <a:endParaRPr lang="en-US"/>
          </a:p>
        </p:txBody>
      </p:sp>
      <p:sp>
        <p:nvSpPr>
          <p:cNvPr id="66563" name="Text Box 1">
            <a:extLst>
              <a:ext uri="{FF2B5EF4-FFF2-40B4-BE49-F238E27FC236}">
                <a16:creationId xmlns:a16="http://schemas.microsoft.com/office/drawing/2014/main" id="{CDCC5204-968C-764F-8733-92D38E77F4AA}"/>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41E0BF7A-3533-CFAC-B06F-9C1454B2D889}"/>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633355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1BF8C0A-0635-3E99-8B91-E560E6A8096E}"/>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A4146C95-D0C7-84D5-F551-43579B92748C}"/>
              </a:ext>
            </a:extLst>
          </p:cNvPr>
          <p:cNvSpPr>
            <a:spLocks noGrp="1" noChangeArrowheads="1"/>
          </p:cNvSpPr>
          <p:nvPr>
            <p:ph type="sldNum" sz="quarter"/>
          </p:nvPr>
        </p:nvSpPr>
        <p:spPr>
          <a:noFill/>
        </p:spPr>
        <p:txBody>
          <a:bodyPr/>
          <a:lstStyle/>
          <a:p>
            <a:fld id="{B57E3CF2-2892-4D14-90D0-E806628FEB40}" type="slidenum">
              <a:rPr lang="en-US"/>
              <a:pPr/>
              <a:t>28</a:t>
            </a:fld>
            <a:endParaRPr lang="en-US"/>
          </a:p>
        </p:txBody>
      </p:sp>
      <p:sp>
        <p:nvSpPr>
          <p:cNvPr id="66563" name="Text Box 1">
            <a:extLst>
              <a:ext uri="{FF2B5EF4-FFF2-40B4-BE49-F238E27FC236}">
                <a16:creationId xmlns:a16="http://schemas.microsoft.com/office/drawing/2014/main" id="{E207123C-FA3C-1D5D-61D0-55029F1C833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77A0C750-1D57-6CEA-D88B-17C8D7DCCFEC}"/>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07157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2893B43-3364-4D0F-516D-550838E88EAF}"/>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DAD2C49D-0EA7-C306-AE68-2476B29B4C85}"/>
              </a:ext>
            </a:extLst>
          </p:cNvPr>
          <p:cNvSpPr>
            <a:spLocks noGrp="1" noChangeArrowheads="1"/>
          </p:cNvSpPr>
          <p:nvPr>
            <p:ph type="sldNum" sz="quarter"/>
          </p:nvPr>
        </p:nvSpPr>
        <p:spPr>
          <a:noFill/>
        </p:spPr>
        <p:txBody>
          <a:bodyPr/>
          <a:lstStyle/>
          <a:p>
            <a:fld id="{44568A6C-450F-471D-B678-E5AD07D5D05D}" type="slidenum">
              <a:rPr lang="en-US"/>
              <a:pPr/>
              <a:t>31</a:t>
            </a:fld>
            <a:endParaRPr lang="en-US"/>
          </a:p>
        </p:txBody>
      </p:sp>
      <p:sp>
        <p:nvSpPr>
          <p:cNvPr id="72707" name="Text Box 1">
            <a:extLst>
              <a:ext uri="{FF2B5EF4-FFF2-40B4-BE49-F238E27FC236}">
                <a16:creationId xmlns:a16="http://schemas.microsoft.com/office/drawing/2014/main" id="{FF3D9AEC-2B1A-9172-F844-77EFEAFEACE3}"/>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a:extLst>
              <a:ext uri="{FF2B5EF4-FFF2-40B4-BE49-F238E27FC236}">
                <a16:creationId xmlns:a16="http://schemas.microsoft.com/office/drawing/2014/main" id="{2AA66DF1-EA66-13D4-193D-240F81523539}"/>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443854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A6D9A33-25EE-FA45-B437-A54AECD3E090}"/>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9B13C170-0ACC-9899-4787-DF4892844DDB}"/>
              </a:ext>
            </a:extLst>
          </p:cNvPr>
          <p:cNvSpPr>
            <a:spLocks noGrp="1" noChangeArrowheads="1"/>
          </p:cNvSpPr>
          <p:nvPr>
            <p:ph type="sldNum" sz="quarter"/>
          </p:nvPr>
        </p:nvSpPr>
        <p:spPr>
          <a:noFill/>
        </p:spPr>
        <p:txBody>
          <a:bodyPr/>
          <a:lstStyle/>
          <a:p>
            <a:fld id="{44568A6C-450F-471D-B678-E5AD07D5D05D}" type="slidenum">
              <a:rPr lang="en-US"/>
              <a:pPr/>
              <a:t>32</a:t>
            </a:fld>
            <a:endParaRPr lang="en-US"/>
          </a:p>
        </p:txBody>
      </p:sp>
      <p:sp>
        <p:nvSpPr>
          <p:cNvPr id="72707" name="Text Box 1">
            <a:extLst>
              <a:ext uri="{FF2B5EF4-FFF2-40B4-BE49-F238E27FC236}">
                <a16:creationId xmlns:a16="http://schemas.microsoft.com/office/drawing/2014/main" id="{E4D1E8CC-9652-8460-CAAC-5B8FB2AAD87C}"/>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a:extLst>
              <a:ext uri="{FF2B5EF4-FFF2-40B4-BE49-F238E27FC236}">
                <a16:creationId xmlns:a16="http://schemas.microsoft.com/office/drawing/2014/main" id="{0ABC38BA-897B-31B5-A1B8-04C118FD6530}"/>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333181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8A8EA25-3DAB-5B22-2E45-08BD89958D0F}"/>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3040ABBC-E78E-7437-1915-255A9DEC9744}"/>
              </a:ext>
            </a:extLst>
          </p:cNvPr>
          <p:cNvSpPr>
            <a:spLocks noGrp="1" noChangeArrowheads="1"/>
          </p:cNvSpPr>
          <p:nvPr>
            <p:ph type="sldNum" sz="quarter"/>
          </p:nvPr>
        </p:nvSpPr>
        <p:spPr>
          <a:noFill/>
        </p:spPr>
        <p:txBody>
          <a:bodyPr/>
          <a:lstStyle/>
          <a:p>
            <a:fld id="{44568A6C-450F-471D-B678-E5AD07D5D05D}" type="slidenum">
              <a:rPr lang="en-US"/>
              <a:pPr/>
              <a:t>33</a:t>
            </a:fld>
            <a:endParaRPr lang="en-US"/>
          </a:p>
        </p:txBody>
      </p:sp>
      <p:sp>
        <p:nvSpPr>
          <p:cNvPr id="72707" name="Text Box 1">
            <a:extLst>
              <a:ext uri="{FF2B5EF4-FFF2-40B4-BE49-F238E27FC236}">
                <a16:creationId xmlns:a16="http://schemas.microsoft.com/office/drawing/2014/main" id="{DB72904F-546A-A1EF-DF16-F06934932863}"/>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a:extLst>
              <a:ext uri="{FF2B5EF4-FFF2-40B4-BE49-F238E27FC236}">
                <a16:creationId xmlns:a16="http://schemas.microsoft.com/office/drawing/2014/main" id="{0B251DA2-4273-607F-EB9F-C525973D8748}"/>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36094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BE6CC33-E259-002C-B40A-4402FEF54B7E}"/>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09B15DEF-4A5C-2318-54DA-25BDBA1E3FB4}"/>
              </a:ext>
            </a:extLst>
          </p:cNvPr>
          <p:cNvSpPr>
            <a:spLocks noGrp="1" noChangeArrowheads="1"/>
          </p:cNvSpPr>
          <p:nvPr>
            <p:ph type="sldNum" sz="quarter"/>
          </p:nvPr>
        </p:nvSpPr>
        <p:spPr>
          <a:noFill/>
        </p:spPr>
        <p:txBody>
          <a:bodyPr/>
          <a:lstStyle/>
          <a:p>
            <a:fld id="{44568A6C-450F-471D-B678-E5AD07D5D05D}" type="slidenum">
              <a:rPr lang="en-US"/>
              <a:pPr/>
              <a:t>39</a:t>
            </a:fld>
            <a:endParaRPr lang="en-US"/>
          </a:p>
        </p:txBody>
      </p:sp>
      <p:sp>
        <p:nvSpPr>
          <p:cNvPr id="72707" name="Text Box 1">
            <a:extLst>
              <a:ext uri="{FF2B5EF4-FFF2-40B4-BE49-F238E27FC236}">
                <a16:creationId xmlns:a16="http://schemas.microsoft.com/office/drawing/2014/main" id="{096B2477-F7C7-A8F2-64B3-811DC7C7BE6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a:extLst>
              <a:ext uri="{FF2B5EF4-FFF2-40B4-BE49-F238E27FC236}">
                <a16:creationId xmlns:a16="http://schemas.microsoft.com/office/drawing/2014/main" id="{1A0B37BA-B8B1-78BB-5971-6E25C71A8A66}"/>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373664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9C58-1A2D-73CC-E6BA-4CAEC924A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FE8CF-37BA-5DA1-3A9C-FA31DBDDE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85E19-A59D-D27E-91AF-B56AC5A432A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00AE5FAC-E826-8642-A583-67D1609F1885}"/>
              </a:ext>
            </a:extLst>
          </p:cNvPr>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3095613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45</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46</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BE1B1F-2D58-8003-BEF2-1EA1FAC9FB4D}"/>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8DB98EF6-C06D-A3D0-8CBA-A73A5692438E}"/>
              </a:ext>
            </a:extLst>
          </p:cNvPr>
          <p:cNvSpPr>
            <a:spLocks noGrp="1" noChangeArrowheads="1"/>
          </p:cNvSpPr>
          <p:nvPr>
            <p:ph type="sldNum" sz="quarter"/>
          </p:nvPr>
        </p:nvSpPr>
        <p:spPr>
          <a:noFill/>
        </p:spPr>
        <p:txBody>
          <a:bodyPr/>
          <a:lstStyle/>
          <a:p>
            <a:fld id="{D7FE1250-01BA-40D3-BBBB-88CD6E5DA476}" type="slidenum">
              <a:rPr lang="en-US"/>
              <a:pPr/>
              <a:t>49</a:t>
            </a:fld>
            <a:endParaRPr lang="en-US"/>
          </a:p>
        </p:txBody>
      </p:sp>
      <p:sp>
        <p:nvSpPr>
          <p:cNvPr id="73731" name="Text Box 1">
            <a:extLst>
              <a:ext uri="{FF2B5EF4-FFF2-40B4-BE49-F238E27FC236}">
                <a16:creationId xmlns:a16="http://schemas.microsoft.com/office/drawing/2014/main" id="{FBAF3B36-D375-1737-7A67-5A4E119C108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D6A9F5A5-7AAD-559C-8B85-BF8C552AA808}"/>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870910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D75E29-F31E-DF6D-B29B-7BD2762E3006}"/>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20A65A19-AC19-DAFC-8B66-21BA796DC6A9}"/>
              </a:ext>
            </a:extLst>
          </p:cNvPr>
          <p:cNvSpPr>
            <a:spLocks noGrp="1" noChangeArrowheads="1"/>
          </p:cNvSpPr>
          <p:nvPr>
            <p:ph type="sldNum" sz="quarter"/>
          </p:nvPr>
        </p:nvSpPr>
        <p:spPr>
          <a:noFill/>
        </p:spPr>
        <p:txBody>
          <a:bodyPr/>
          <a:lstStyle/>
          <a:p>
            <a:fld id="{B57E3CF2-2892-4D14-90D0-E806628FEB40}" type="slidenum">
              <a:rPr lang="en-US"/>
              <a:pPr/>
              <a:t>50</a:t>
            </a:fld>
            <a:endParaRPr lang="en-US"/>
          </a:p>
        </p:txBody>
      </p:sp>
      <p:sp>
        <p:nvSpPr>
          <p:cNvPr id="66563" name="Text Box 1">
            <a:extLst>
              <a:ext uri="{FF2B5EF4-FFF2-40B4-BE49-F238E27FC236}">
                <a16:creationId xmlns:a16="http://schemas.microsoft.com/office/drawing/2014/main" id="{8AABC458-257E-1519-ED73-8F72ECC9E027}"/>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F068F8D5-A850-87F4-B1B5-D1E050B22485}"/>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847992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83BEC05-5427-EEAD-FE83-2E5F5895BB68}"/>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2FF3E5F0-AB52-3631-9CC1-70E011943F54}"/>
              </a:ext>
            </a:extLst>
          </p:cNvPr>
          <p:cNvSpPr>
            <a:spLocks noGrp="1" noChangeArrowheads="1"/>
          </p:cNvSpPr>
          <p:nvPr>
            <p:ph type="sldNum" sz="quarter"/>
          </p:nvPr>
        </p:nvSpPr>
        <p:spPr>
          <a:noFill/>
        </p:spPr>
        <p:txBody>
          <a:bodyPr/>
          <a:lstStyle/>
          <a:p>
            <a:fld id="{B57E3CF2-2892-4D14-90D0-E806628FEB40}" type="slidenum">
              <a:rPr lang="en-US"/>
              <a:pPr/>
              <a:t>51</a:t>
            </a:fld>
            <a:endParaRPr lang="en-US"/>
          </a:p>
        </p:txBody>
      </p:sp>
      <p:sp>
        <p:nvSpPr>
          <p:cNvPr id="66563" name="Text Box 1">
            <a:extLst>
              <a:ext uri="{FF2B5EF4-FFF2-40B4-BE49-F238E27FC236}">
                <a16:creationId xmlns:a16="http://schemas.microsoft.com/office/drawing/2014/main" id="{C53CBC85-F1C3-F7F6-749E-B80AD60E45D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CB95D986-DC95-9A5C-49ED-4F19CFFA8E43}"/>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885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2539B3-9EDD-8B17-90F1-3D9F12BAA5E8}"/>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3CDB5CDF-FC04-8AA5-3915-9C7B47F41BA7}"/>
              </a:ext>
            </a:extLst>
          </p:cNvPr>
          <p:cNvSpPr>
            <a:spLocks noGrp="1" noChangeArrowheads="1"/>
          </p:cNvSpPr>
          <p:nvPr>
            <p:ph type="sldNum" sz="quarter"/>
          </p:nvPr>
        </p:nvSpPr>
        <p:spPr>
          <a:noFill/>
        </p:spPr>
        <p:txBody>
          <a:bodyPr/>
          <a:lstStyle/>
          <a:p>
            <a:fld id="{B57E3CF2-2892-4D14-90D0-E806628FEB40}" type="slidenum">
              <a:rPr lang="en-US"/>
              <a:pPr/>
              <a:t>52</a:t>
            </a:fld>
            <a:endParaRPr lang="en-US"/>
          </a:p>
        </p:txBody>
      </p:sp>
      <p:sp>
        <p:nvSpPr>
          <p:cNvPr id="66563" name="Text Box 1">
            <a:extLst>
              <a:ext uri="{FF2B5EF4-FFF2-40B4-BE49-F238E27FC236}">
                <a16:creationId xmlns:a16="http://schemas.microsoft.com/office/drawing/2014/main" id="{7E3825C2-FCA6-1EB0-DA8A-EE1F8329E9C0}"/>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5F407DB6-FE17-35A8-55E5-BBFD959ECEF3}"/>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42167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D9B28D7-CD4C-94C5-72B5-2F56CEC5A2BC}"/>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4715662E-E191-85B4-3DD3-1AAD5EE1F7FE}"/>
              </a:ext>
            </a:extLst>
          </p:cNvPr>
          <p:cNvSpPr>
            <a:spLocks noGrp="1" noChangeArrowheads="1"/>
          </p:cNvSpPr>
          <p:nvPr>
            <p:ph type="sldNum" sz="quarter"/>
          </p:nvPr>
        </p:nvSpPr>
        <p:spPr>
          <a:noFill/>
        </p:spPr>
        <p:txBody>
          <a:bodyPr/>
          <a:lstStyle/>
          <a:p>
            <a:fld id="{B57E3CF2-2892-4D14-90D0-E806628FEB40}" type="slidenum">
              <a:rPr lang="en-US"/>
              <a:pPr/>
              <a:t>53</a:t>
            </a:fld>
            <a:endParaRPr lang="en-US"/>
          </a:p>
        </p:txBody>
      </p:sp>
      <p:sp>
        <p:nvSpPr>
          <p:cNvPr id="66563" name="Text Box 1">
            <a:extLst>
              <a:ext uri="{FF2B5EF4-FFF2-40B4-BE49-F238E27FC236}">
                <a16:creationId xmlns:a16="http://schemas.microsoft.com/office/drawing/2014/main" id="{B425046E-7345-AC3D-5A2F-A4BF0BBBE5C3}"/>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08A8F26-B21F-AA4C-6229-7B607DB7B63A}"/>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686320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8CCE-72B8-44D4-E26A-6AD685952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7973D-184D-69FE-AE97-CBE10BF8C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01FAA-7C67-8906-7145-882BF10F084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ED05DAB0-4847-07F5-DE02-235E80825689}"/>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396954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A97-47A8-B99A-C1FE-1797E420D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302C5-2061-E0A9-93EA-BAC10189D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1FEE7-48EA-B700-46CE-070A5C162E06}"/>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A238D6E-72AD-3ECA-9FA4-8D151A6BA9B8}"/>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157950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4137492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252298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3379418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DF09-3866-A249-4DD7-992A8933A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41906-202A-ABEC-B517-7B3A1152F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E82D1-678A-36F3-151A-9E05E536714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81160F-55AA-C21B-4FF0-9D7C717F96F9}"/>
              </a:ext>
            </a:extLst>
          </p:cNvPr>
          <p:cNvSpPr>
            <a:spLocks noGrp="1"/>
          </p:cNvSpPr>
          <p:nvPr>
            <p:ph type="sldNum" sz="quarter" idx="10"/>
          </p:nvPr>
        </p:nvSpPr>
        <p:spPr/>
        <p:txBody>
          <a:bodyPr/>
          <a:lstStyle/>
          <a:p>
            <a:fld id="{3075746C-E621-8E4B-8CC0-3BE97110A356}" type="slidenum">
              <a:rPr lang="en-US" smtClean="0"/>
              <a:t>72</a:t>
            </a:fld>
            <a:endParaRPr lang="en-US"/>
          </a:p>
        </p:txBody>
      </p:sp>
    </p:spTree>
    <p:extLst>
      <p:ext uri="{BB962C8B-B14F-4D97-AF65-F5344CB8AC3E}">
        <p14:creationId xmlns:p14="http://schemas.microsoft.com/office/powerpoint/2010/main" val="1895910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1B90-62E6-E1C3-893D-D8CFCF5CB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6B2AE-CA53-0D01-88C8-E9F45D3A1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6FE33-A2EC-279C-D9B1-6B7BED913F1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9415FA5-073F-3CE5-B1FE-A8EF04DBC2BC}"/>
              </a:ext>
            </a:extLst>
          </p:cNvPr>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2425886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2CC8-F59D-0AA0-313F-59EDFCD3E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61B24-B554-43AB-06AD-E60CD6BE3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96077-A13B-E12B-FB54-440AD04DB7D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F6E7AF-CDF0-A73F-2669-63B4B459E5F2}"/>
              </a:ext>
            </a:extLst>
          </p:cNvPr>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559841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76</a:t>
            </a:fld>
            <a:endParaRPr lang="en-US"/>
          </a:p>
        </p:txBody>
      </p:sp>
    </p:spTree>
    <p:extLst>
      <p:ext uri="{BB962C8B-B14F-4D97-AF65-F5344CB8AC3E}">
        <p14:creationId xmlns:p14="http://schemas.microsoft.com/office/powerpoint/2010/main" val="4032022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8827-6554-5EE9-3F12-A049B9A7C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93A1-1EAF-AC35-7B3E-2737A038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471DB-4D2A-46CC-67ED-5FF6866FA42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E45FE07-2265-C8FB-0BDC-CA25431F33A7}"/>
              </a:ext>
            </a:extLst>
          </p:cNvPr>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336511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C6AF6-0F6F-23FC-0C9A-30AAA17D5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06172-3C34-5FFF-9CB2-495F60447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015C5-BDE3-5F8B-5CA7-720FC4260A8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50FBD8D8-D29F-D5EF-C07D-A85E9310324C}"/>
              </a:ext>
            </a:extLst>
          </p:cNvPr>
          <p:cNvSpPr>
            <a:spLocks noGrp="1"/>
          </p:cNvSpPr>
          <p:nvPr>
            <p:ph type="sldNum" sz="quarter" idx="10"/>
          </p:nvPr>
        </p:nvSpPr>
        <p:spPr/>
        <p:txBody>
          <a:bodyPr/>
          <a:lstStyle/>
          <a:p>
            <a:fld id="{3075746C-E621-8E4B-8CC0-3BE97110A356}" type="slidenum">
              <a:rPr lang="en-US" smtClean="0"/>
              <a:t>78</a:t>
            </a:fld>
            <a:endParaRPr lang="en-US"/>
          </a:p>
        </p:txBody>
      </p:sp>
    </p:spTree>
    <p:extLst>
      <p:ext uri="{BB962C8B-B14F-4D97-AF65-F5344CB8AC3E}">
        <p14:creationId xmlns:p14="http://schemas.microsoft.com/office/powerpoint/2010/main" val="3003503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79</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6</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extLst>
      <p:ext uri="{BB962C8B-B14F-4D97-AF65-F5344CB8AC3E}">
        <p14:creationId xmlns:p14="http://schemas.microsoft.com/office/powerpoint/2010/main" val="4198667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136229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19864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403030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2025-01-21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2025-01-21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2025-01-21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2025-01-21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2025-01-21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2025-01-21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2025-01-21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2025-01-21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2025-01-21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2025-01-21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2025-01-21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2025-01-21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6.png"/><Relationship Id="rId21" Type="http://schemas.openxmlformats.org/officeDocument/2006/relationships/tags" Target="../tags/tag21.xml"/><Relationship Id="rId34" Type="http://schemas.openxmlformats.org/officeDocument/2006/relationships/notesSlide" Target="../notesSlides/notesSlide5.xml"/><Relationship Id="rId42" Type="http://schemas.openxmlformats.org/officeDocument/2006/relationships/image" Target="../media/image8.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4.emf"/><Relationship Id="rId40" Type="http://schemas.openxmlformats.org/officeDocument/2006/relationships/image" Target="../media/image7.png"/><Relationship Id="rId45" Type="http://schemas.openxmlformats.org/officeDocument/2006/relationships/image" Target="../media/image10.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2.emf"/><Relationship Id="rId43" Type="http://schemas.microsoft.com/office/2007/relationships/hdphoto" Target="../media/hdphoto2.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5.jpeg"/><Relationship Id="rId20" Type="http://schemas.openxmlformats.org/officeDocument/2006/relationships/tags" Target="../tags/tag20.xml"/><Relationship Id="rId41"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10</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21301011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1602565" y="3467440"/>
            <a:ext cx="8986870" cy="2758346"/>
          </a:xfrm>
          <a:prstGeom prst="rect">
            <a:avLst/>
          </a:prstGeom>
        </p:spPr>
      </p:pic>
    </p:spTree>
    <p:extLst>
      <p:ext uri="{BB962C8B-B14F-4D97-AF65-F5344CB8AC3E}">
        <p14:creationId xmlns:p14="http://schemas.microsoft.com/office/powerpoint/2010/main" val="222059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12</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999169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latin typeface="+mj-lt"/>
              </a:rPr>
              <a:t>Effective area: </a:t>
            </a:r>
            <a:r>
              <a:rPr lang="en-US" dirty="0">
                <a:latin typeface="+mj-lt"/>
              </a:rPr>
              <a:t>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13</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1663954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A3BA0-15CE-DFBA-2E00-034EA35CE5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E130A-9DB1-FA7E-58C0-019E0CDE477D}"/>
              </a:ext>
            </a:extLst>
          </p:cNvPr>
          <p:cNvSpPr>
            <a:spLocks noGrp="1"/>
          </p:cNvSpPr>
          <p:nvPr>
            <p:ph idx="1"/>
          </p:nvPr>
        </p:nvSpPr>
        <p:spPr>
          <a:xfrm>
            <a:off x="419100" y="2022689"/>
            <a:ext cx="11353800" cy="2534798"/>
          </a:xfrm>
        </p:spPr>
        <p:txBody>
          <a:bodyPr>
            <a:normAutofit/>
          </a:bodyPr>
          <a:lstStyle/>
          <a:p>
            <a:r>
              <a:rPr lang="en-SG" dirty="0">
                <a:solidFill>
                  <a:srgbClr val="0E0E0E"/>
                </a:solidFill>
                <a:effectLst/>
              </a:rPr>
              <a:t>Quick Recap</a:t>
            </a:r>
          </a:p>
          <a:p>
            <a:r>
              <a:rPr lang="en-SG" sz="3200" b="1" dirty="0">
                <a:solidFill>
                  <a:srgbClr val="0E0E0E"/>
                </a:solidFill>
                <a:effectLst/>
              </a:rPr>
              <a:t>Antenna Continued</a:t>
            </a: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b="1" dirty="0">
                <a:solidFill>
                  <a:srgbClr val="0E0E0E"/>
                </a:solidFill>
                <a:effectLst/>
                <a:latin typeface="+mj-lt"/>
              </a:rPr>
              <a:t>Modulation Basics</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2B8B384D-AAA9-757E-D76C-435E1DCE8ED3}"/>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5" name="Title 4">
            <a:extLst>
              <a:ext uri="{FF2B5EF4-FFF2-40B4-BE49-F238E27FC236}">
                <a16:creationId xmlns:a16="http://schemas.microsoft.com/office/drawing/2014/main" id="{1A2FCE03-105E-D767-A048-A33FE53F5084}"/>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FE4EA109-0E0A-6BA5-50F5-A8E6232F83CA}"/>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1018418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E401-C187-0E0B-5E5D-FA4EF8353FA3}"/>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7EAEEBFC-FC27-FEC2-48D7-B74AAC52EFBE}"/>
              </a:ext>
            </a:extLst>
          </p:cNvPr>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Radiation pattern of an antenna is a graphical representation of the relative strength of the radiated power in various directions. It illustrates how an antenna distributes energy in space</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The radiation pattern is represented as a polar or rectangular plot</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Helps you understand the nature of antenna: isotropic, directional or omnidirectional. Helps optimize the placement of wireless devices</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CF81965D-5767-1045-3671-87D205123A06}"/>
              </a:ext>
            </a:extLst>
          </p:cNvPr>
          <p:cNvSpPr>
            <a:spLocks noGrp="1"/>
          </p:cNvSpPr>
          <p:nvPr>
            <p:ph type="sldNum" sz="quarter" idx="12"/>
          </p:nvPr>
        </p:nvSpPr>
        <p:spPr/>
        <p:txBody>
          <a:bodyPr/>
          <a:lstStyle/>
          <a:p>
            <a:fld id="{5C6FAEEE-D619-4E65-A0EF-E650D0B3166A}" type="slidenum">
              <a:rPr lang="en-US" smtClean="0"/>
              <a:t>15</a:t>
            </a:fld>
            <a:endParaRPr lang="en-US"/>
          </a:p>
        </p:txBody>
      </p:sp>
      <p:sp>
        <p:nvSpPr>
          <p:cNvPr id="4" name="Title 1">
            <a:extLst>
              <a:ext uri="{FF2B5EF4-FFF2-40B4-BE49-F238E27FC236}">
                <a16:creationId xmlns:a16="http://schemas.microsoft.com/office/drawing/2014/main" id="{FFEA784F-1C09-B19B-D5B0-DE3D9F13A14F}"/>
              </a:ext>
            </a:extLst>
          </p:cNvPr>
          <p:cNvSpPr>
            <a:spLocks noGrp="1"/>
          </p:cNvSpPr>
          <p:nvPr>
            <p:ph type="title"/>
          </p:nvPr>
        </p:nvSpPr>
        <p:spPr>
          <a:xfrm>
            <a:off x="676468" y="92656"/>
            <a:ext cx="10692572" cy="1325563"/>
          </a:xfrm>
        </p:spPr>
        <p:txBody>
          <a:bodyPr>
            <a:normAutofit/>
          </a:bodyPr>
          <a:lstStyle/>
          <a:p>
            <a:r>
              <a:rPr lang="en-US" sz="4000" dirty="0">
                <a:latin typeface="+mn-lt"/>
              </a:rPr>
              <a:t>Radiation pattern of the antenna</a:t>
            </a:r>
          </a:p>
        </p:txBody>
      </p:sp>
      <p:pic>
        <p:nvPicPr>
          <p:cNvPr id="5" name="Picture 4" descr="A diagram of a circular graph&#10;&#10;Description automatically generated with medium confidence">
            <a:extLst>
              <a:ext uri="{FF2B5EF4-FFF2-40B4-BE49-F238E27FC236}">
                <a16:creationId xmlns:a16="http://schemas.microsoft.com/office/drawing/2014/main" id="{145E53A1-6771-08CC-E056-A03220F266E5}"/>
              </a:ext>
            </a:extLst>
          </p:cNvPr>
          <p:cNvPicPr>
            <a:picLocks noChangeAspect="1"/>
          </p:cNvPicPr>
          <p:nvPr/>
        </p:nvPicPr>
        <p:blipFill>
          <a:blip r:embed="rId3"/>
          <a:stretch>
            <a:fillRect/>
          </a:stretch>
        </p:blipFill>
        <p:spPr>
          <a:xfrm>
            <a:off x="2375339" y="3803314"/>
            <a:ext cx="2673719" cy="2673719"/>
          </a:xfrm>
          <a:prstGeom prst="rect">
            <a:avLst/>
          </a:prstGeom>
        </p:spPr>
      </p:pic>
      <p:pic>
        <p:nvPicPr>
          <p:cNvPr id="7" name="Picture 6" descr="A diagram of a beam&#10;&#10;Description automatically generated">
            <a:extLst>
              <a:ext uri="{FF2B5EF4-FFF2-40B4-BE49-F238E27FC236}">
                <a16:creationId xmlns:a16="http://schemas.microsoft.com/office/drawing/2014/main" id="{37FDF432-A3C9-7670-4A1D-3452800412EE}"/>
              </a:ext>
            </a:extLst>
          </p:cNvPr>
          <p:cNvPicPr>
            <a:picLocks noChangeAspect="1"/>
          </p:cNvPicPr>
          <p:nvPr/>
        </p:nvPicPr>
        <p:blipFill>
          <a:blip r:embed="rId4"/>
          <a:stretch>
            <a:fillRect/>
          </a:stretch>
        </p:blipFill>
        <p:spPr>
          <a:xfrm>
            <a:off x="6022754" y="3943452"/>
            <a:ext cx="3074276" cy="2673719"/>
          </a:xfrm>
          <a:prstGeom prst="rect">
            <a:avLst/>
          </a:prstGeom>
        </p:spPr>
      </p:pic>
      <p:sp>
        <p:nvSpPr>
          <p:cNvPr id="8" name="Text Box 20">
            <a:extLst>
              <a:ext uri="{FF2B5EF4-FFF2-40B4-BE49-F238E27FC236}">
                <a16:creationId xmlns:a16="http://schemas.microsoft.com/office/drawing/2014/main" id="{17899293-B313-4242-D950-5BAAEE9140D3}"/>
              </a:ext>
            </a:extLst>
          </p:cNvPr>
          <p:cNvSpPr txBox="1">
            <a:spLocks noChangeArrowheads="1"/>
          </p:cNvSpPr>
          <p:nvPr/>
        </p:nvSpPr>
        <p:spPr bwMode="auto">
          <a:xfrm>
            <a:off x="2706153" y="6538912"/>
            <a:ext cx="2012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Polar Radiation Plot</a:t>
            </a:r>
          </a:p>
        </p:txBody>
      </p:sp>
      <p:sp>
        <p:nvSpPr>
          <p:cNvPr id="9" name="Text Box 20">
            <a:extLst>
              <a:ext uri="{FF2B5EF4-FFF2-40B4-BE49-F238E27FC236}">
                <a16:creationId xmlns:a16="http://schemas.microsoft.com/office/drawing/2014/main" id="{C36E30CF-CE52-D573-A86A-1BA2A8EC9050}"/>
              </a:ext>
            </a:extLst>
          </p:cNvPr>
          <p:cNvSpPr txBox="1">
            <a:spLocks noChangeArrowheads="1"/>
          </p:cNvSpPr>
          <p:nvPr/>
        </p:nvSpPr>
        <p:spPr bwMode="auto">
          <a:xfrm>
            <a:off x="6477406" y="6538912"/>
            <a:ext cx="26385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Rectangular Radiation Plot</a:t>
            </a:r>
          </a:p>
        </p:txBody>
      </p:sp>
    </p:spTree>
    <p:extLst>
      <p:ext uri="{BB962C8B-B14F-4D97-AF65-F5344CB8AC3E}">
        <p14:creationId xmlns:p14="http://schemas.microsoft.com/office/powerpoint/2010/main" val="58242909"/>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70386-7E49-FA75-03DC-041F6BBEA62D}"/>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D7991730-9787-6AC0-EDCF-650ECD6D9E88}"/>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Antenna beamwidth is the angular separation between the points on the radiation pattern where the power drops to half of its maximum value, commonly known as the -3 dB points. It defines the directivity and coverage area of the antenna.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20B083CF-2BDE-80BB-4CCD-0B52ECC54795}"/>
              </a:ext>
            </a:extLst>
          </p:cNvPr>
          <p:cNvSpPr>
            <a:spLocks noGrp="1"/>
          </p:cNvSpPr>
          <p:nvPr>
            <p:ph type="sldNum" sz="quarter" idx="12"/>
          </p:nvPr>
        </p:nvSpPr>
        <p:spPr/>
        <p:txBody>
          <a:bodyPr/>
          <a:lstStyle/>
          <a:p>
            <a:fld id="{5C6FAEEE-D619-4E65-A0EF-E650D0B3166A}" type="slidenum">
              <a:rPr lang="en-US" smtClean="0"/>
              <a:t>16</a:t>
            </a:fld>
            <a:endParaRPr lang="en-US"/>
          </a:p>
        </p:txBody>
      </p:sp>
      <p:sp>
        <p:nvSpPr>
          <p:cNvPr id="4" name="Title 1">
            <a:extLst>
              <a:ext uri="{FF2B5EF4-FFF2-40B4-BE49-F238E27FC236}">
                <a16:creationId xmlns:a16="http://schemas.microsoft.com/office/drawing/2014/main" id="{315869DA-04D8-08B7-8EA9-6A72B218DFB4}"/>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antenna beamwidth</a:t>
            </a:r>
          </a:p>
        </p:txBody>
      </p:sp>
      <p:pic>
        <p:nvPicPr>
          <p:cNvPr id="5" name="Picture 4" descr="Diagram of a wifi connection&#10;&#10;Description automatically generated">
            <a:extLst>
              <a:ext uri="{FF2B5EF4-FFF2-40B4-BE49-F238E27FC236}">
                <a16:creationId xmlns:a16="http://schemas.microsoft.com/office/drawing/2014/main" id="{2595FD69-8A76-4ABA-899F-47B4E08E7468}"/>
              </a:ext>
            </a:extLst>
          </p:cNvPr>
          <p:cNvPicPr>
            <a:picLocks noChangeAspect="1"/>
          </p:cNvPicPr>
          <p:nvPr/>
        </p:nvPicPr>
        <p:blipFill>
          <a:blip r:embed="rId3"/>
          <a:stretch>
            <a:fillRect/>
          </a:stretch>
        </p:blipFill>
        <p:spPr>
          <a:xfrm>
            <a:off x="3826268" y="2811542"/>
            <a:ext cx="5277726" cy="3603734"/>
          </a:xfrm>
          <a:prstGeom prst="rect">
            <a:avLst/>
          </a:prstGeom>
        </p:spPr>
      </p:pic>
      <p:sp>
        <p:nvSpPr>
          <p:cNvPr id="6" name="Text Box 20">
            <a:extLst>
              <a:ext uri="{FF2B5EF4-FFF2-40B4-BE49-F238E27FC236}">
                <a16:creationId xmlns:a16="http://schemas.microsoft.com/office/drawing/2014/main" id="{E58A6EDE-56BD-36E1-67A2-F4AD1ADC13AE}"/>
              </a:ext>
            </a:extLst>
          </p:cNvPr>
          <p:cNvSpPr txBox="1">
            <a:spLocks noChangeArrowheads="1"/>
          </p:cNvSpPr>
          <p:nvPr/>
        </p:nvSpPr>
        <p:spPr bwMode="auto">
          <a:xfrm>
            <a:off x="6282719" y="6415276"/>
            <a:ext cx="23278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Courtesy: </a:t>
            </a:r>
            <a:r>
              <a:rPr lang="en-US" altLang="en-US" sz="1600" dirty="0" err="1">
                <a:latin typeface="Trebuchet MS" panose="020B0703020202090204" pitchFamily="34" charset="0"/>
              </a:rPr>
              <a:t>EverythingRF</a:t>
            </a:r>
            <a:endParaRPr lang="en-US" altLang="en-US" sz="1600" dirty="0">
              <a:latin typeface="Trebuchet MS" panose="020B0703020202090204" pitchFamily="34" charset="0"/>
            </a:endParaRPr>
          </a:p>
        </p:txBody>
      </p:sp>
    </p:spTree>
    <p:extLst>
      <p:ext uri="{BB962C8B-B14F-4D97-AF65-F5344CB8AC3E}">
        <p14:creationId xmlns:p14="http://schemas.microsoft.com/office/powerpoint/2010/main" val="1744252241"/>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7D7E5-636F-06EB-79A2-1CAC73D142ED}"/>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2056D721-B1F1-B4BB-0E45-72C66F66B1AB}"/>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Main lobe of radiation pattern is where maximum radiation occurs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Antenna beamwidth is the angular separation between the points on the radiation pattern where the power drops to half of its maximum value, commonly known as the -3 dB points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Beamwidth defines the directivity and coverage area of the antenna.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6C6DC5AE-5518-49BD-32A7-7F1C60A64E54}"/>
              </a:ext>
            </a:extLst>
          </p:cNvPr>
          <p:cNvSpPr>
            <a:spLocks noGrp="1"/>
          </p:cNvSpPr>
          <p:nvPr>
            <p:ph type="sldNum" sz="quarter" idx="12"/>
          </p:nvPr>
        </p:nvSpPr>
        <p:spPr/>
        <p:txBody>
          <a:bodyPr/>
          <a:lstStyle/>
          <a:p>
            <a:fld id="{5C6FAEEE-D619-4E65-A0EF-E650D0B3166A}" type="slidenum">
              <a:rPr lang="en-US" smtClean="0"/>
              <a:t>17</a:t>
            </a:fld>
            <a:endParaRPr lang="en-US"/>
          </a:p>
        </p:txBody>
      </p:sp>
      <p:sp>
        <p:nvSpPr>
          <p:cNvPr id="4" name="Title 1">
            <a:extLst>
              <a:ext uri="{FF2B5EF4-FFF2-40B4-BE49-F238E27FC236}">
                <a16:creationId xmlns:a16="http://schemas.microsoft.com/office/drawing/2014/main" id="{76F36252-CB1A-6DA5-C861-FFAC3424B336}"/>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antenna beamwidth</a:t>
            </a:r>
          </a:p>
        </p:txBody>
      </p:sp>
      <p:pic>
        <p:nvPicPr>
          <p:cNvPr id="5" name="Picture 4" descr="Diagram of a wifi connection&#10;&#10;Description automatically generated">
            <a:extLst>
              <a:ext uri="{FF2B5EF4-FFF2-40B4-BE49-F238E27FC236}">
                <a16:creationId xmlns:a16="http://schemas.microsoft.com/office/drawing/2014/main" id="{8E78E6AE-3B5E-5E86-70C6-EF08C419E861}"/>
              </a:ext>
            </a:extLst>
          </p:cNvPr>
          <p:cNvPicPr>
            <a:picLocks noChangeAspect="1"/>
          </p:cNvPicPr>
          <p:nvPr/>
        </p:nvPicPr>
        <p:blipFill>
          <a:blip r:embed="rId3"/>
          <a:stretch>
            <a:fillRect/>
          </a:stretch>
        </p:blipFill>
        <p:spPr>
          <a:xfrm>
            <a:off x="4305828" y="3591600"/>
            <a:ext cx="4135318" cy="2823676"/>
          </a:xfrm>
          <a:prstGeom prst="rect">
            <a:avLst/>
          </a:prstGeom>
        </p:spPr>
      </p:pic>
      <p:sp>
        <p:nvSpPr>
          <p:cNvPr id="6" name="Text Box 20">
            <a:extLst>
              <a:ext uri="{FF2B5EF4-FFF2-40B4-BE49-F238E27FC236}">
                <a16:creationId xmlns:a16="http://schemas.microsoft.com/office/drawing/2014/main" id="{A0493DC7-BC80-46FF-F8EF-90C43A592A3F}"/>
              </a:ext>
            </a:extLst>
          </p:cNvPr>
          <p:cNvSpPr txBox="1">
            <a:spLocks noChangeArrowheads="1"/>
          </p:cNvSpPr>
          <p:nvPr/>
        </p:nvSpPr>
        <p:spPr bwMode="auto">
          <a:xfrm>
            <a:off x="6282719" y="6415276"/>
            <a:ext cx="23278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Courtesy: </a:t>
            </a:r>
            <a:r>
              <a:rPr lang="en-US" altLang="en-US" sz="1600" dirty="0" err="1">
                <a:latin typeface="Trebuchet MS" panose="020B0703020202090204" pitchFamily="34" charset="0"/>
              </a:rPr>
              <a:t>EverythingRF</a:t>
            </a:r>
            <a:endParaRPr lang="en-US" altLang="en-US" sz="1600" dirty="0">
              <a:latin typeface="Trebuchet MS" panose="020B0703020202090204" pitchFamily="34" charset="0"/>
            </a:endParaRPr>
          </a:p>
        </p:txBody>
      </p:sp>
    </p:spTree>
    <p:extLst>
      <p:ext uri="{BB962C8B-B14F-4D97-AF65-F5344CB8AC3E}">
        <p14:creationId xmlns:p14="http://schemas.microsoft.com/office/powerpoint/2010/main" val="1999240971"/>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087B0-FFF8-21A2-EB7F-3DF4EC61A766}"/>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E4110EA3-EA97-F1E0-A93F-4303019D32DC}"/>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B1913635-B5A9-9666-1911-45EDAC1742BD}"/>
              </a:ext>
            </a:extLst>
          </p:cNvPr>
          <p:cNvSpPr>
            <a:spLocks noGrp="1"/>
          </p:cNvSpPr>
          <p:nvPr>
            <p:ph type="sldNum" sz="quarter" idx="12"/>
          </p:nvPr>
        </p:nvSpPr>
        <p:spPr/>
        <p:txBody>
          <a:bodyPr/>
          <a:lstStyle/>
          <a:p>
            <a:fld id="{5C6FAEEE-D619-4E65-A0EF-E650D0B3166A}" type="slidenum">
              <a:rPr lang="en-US" smtClean="0"/>
              <a:t>18</a:t>
            </a:fld>
            <a:endParaRPr lang="en-US"/>
          </a:p>
        </p:txBody>
      </p:sp>
      <p:sp>
        <p:nvSpPr>
          <p:cNvPr id="4" name="Title 1">
            <a:extLst>
              <a:ext uri="{FF2B5EF4-FFF2-40B4-BE49-F238E27FC236}">
                <a16:creationId xmlns:a16="http://schemas.microsoft.com/office/drawing/2014/main" id="{ABEA0164-3C4D-22BC-BA31-4496ACFFE630}"/>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3115000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A6BA-69B1-B744-4FA6-FDCE6E2F7CA9}"/>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67414642-4940-9123-3104-C661B1A6CF23}"/>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Higher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3752DC72-0853-FF60-B83A-3D6EC767F8BE}"/>
              </a:ext>
            </a:extLst>
          </p:cNvPr>
          <p:cNvSpPr>
            <a:spLocks noGrp="1"/>
          </p:cNvSpPr>
          <p:nvPr>
            <p:ph type="sldNum" sz="quarter" idx="12"/>
          </p:nvPr>
        </p:nvSpPr>
        <p:spPr/>
        <p:txBody>
          <a:bodyPr/>
          <a:lstStyle/>
          <a:p>
            <a:fld id="{5C6FAEEE-D619-4E65-A0EF-E650D0B3166A}" type="slidenum">
              <a:rPr lang="en-US" smtClean="0"/>
              <a:t>19</a:t>
            </a:fld>
            <a:endParaRPr lang="en-US"/>
          </a:p>
        </p:txBody>
      </p:sp>
      <p:sp>
        <p:nvSpPr>
          <p:cNvPr id="4" name="Title 1">
            <a:extLst>
              <a:ext uri="{FF2B5EF4-FFF2-40B4-BE49-F238E27FC236}">
                <a16:creationId xmlns:a16="http://schemas.microsoft.com/office/drawing/2014/main" id="{B7A95052-DCA2-99EA-1BBF-810A4CD93D37}"/>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27409618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22" y="433962"/>
            <a:ext cx="10837295" cy="913090"/>
          </a:xfrm>
        </p:spPr>
        <p:txBody>
          <a:bodyPr anchor="b">
            <a:normAutofit/>
          </a:bodyPr>
          <a:lstStyle/>
          <a:p>
            <a:r>
              <a:rPr lang="en-US" dirty="0">
                <a:latin typeface="+mn-lt"/>
              </a:rPr>
              <a:t>Administrative stuff</a:t>
            </a:r>
          </a:p>
        </p:txBody>
      </p:sp>
      <p:sp>
        <p:nvSpPr>
          <p:cNvPr id="3" name="Content Placeholder 2"/>
          <p:cNvSpPr>
            <a:spLocks noGrp="1"/>
          </p:cNvSpPr>
          <p:nvPr>
            <p:ph idx="1"/>
          </p:nvPr>
        </p:nvSpPr>
        <p:spPr>
          <a:xfrm>
            <a:off x="700322" y="1641963"/>
            <a:ext cx="11007364" cy="4714387"/>
          </a:xfrm>
        </p:spPr>
        <p:txBody>
          <a:bodyPr>
            <a:normAutofit/>
          </a:bodyPr>
          <a:lstStyle/>
          <a:p>
            <a:r>
              <a:rPr lang="en-US" b="1" dirty="0">
                <a:latin typeface="+mj-lt"/>
              </a:rPr>
              <a:t>Course webpage: </a:t>
            </a:r>
            <a:r>
              <a:rPr lang="en-US" dirty="0">
                <a:latin typeface="+mj-lt"/>
              </a:rPr>
              <a:t>Canvas</a:t>
            </a:r>
          </a:p>
          <a:p>
            <a:r>
              <a:rPr lang="en-US" dirty="0">
                <a:latin typeface="+mj-lt"/>
              </a:rPr>
              <a:t>First tutorial is already uploaded. Anyone without tutorial slot?</a:t>
            </a:r>
          </a:p>
          <a:p>
            <a:r>
              <a:rPr lang="en-US" dirty="0">
                <a:latin typeface="+mj-lt"/>
              </a:rPr>
              <a:t>Ed: Platform for asking question, team mate. Received notification?</a:t>
            </a:r>
          </a:p>
          <a:p>
            <a:r>
              <a:rPr lang="en-US" sz="3000" dirty="0">
                <a:latin typeface="+mj-lt"/>
              </a:rPr>
              <a:t>First lecture video is already uploaded on the canvas</a:t>
            </a:r>
          </a:p>
          <a:p>
            <a:r>
              <a:rPr lang="en-SG" dirty="0">
                <a:latin typeface="+mj-lt"/>
              </a:rPr>
              <a:t>Next week tutorial</a:t>
            </a:r>
          </a:p>
          <a:p>
            <a:pPr lvl="1"/>
            <a:r>
              <a:rPr lang="en-SG" dirty="0">
                <a:latin typeface="+mj-lt"/>
              </a:rPr>
              <a:t>Missing session? Do on your own, and discuss with TA’s in the coming week</a:t>
            </a:r>
          </a:p>
          <a:p>
            <a:pPr lvl="1"/>
            <a:r>
              <a:rPr lang="en-SG" dirty="0">
                <a:latin typeface="+mj-lt"/>
              </a:rPr>
              <a:t>Drop me a message and we can discuss tutorial as well</a:t>
            </a:r>
            <a:br>
              <a:rPr lang="en-SG" dirty="0">
                <a:latin typeface="+mj-lt"/>
              </a:rPr>
            </a:br>
            <a:endParaRPr lang="en-SG"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67117081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83ED-FE6E-0BF8-F8F8-A43A6818833A}"/>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E92BD1DA-AFE0-35D2-A83D-911F27A3E823}"/>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Higher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Results in 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point-to-point links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broader beamwidth?</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CADDD817-E51B-4E98-9207-700901B3686A}"/>
              </a:ext>
            </a:extLst>
          </p:cNvPr>
          <p:cNvSpPr>
            <a:spLocks noGrp="1"/>
          </p:cNvSpPr>
          <p:nvPr>
            <p:ph type="sldNum" sz="quarter" idx="12"/>
          </p:nvPr>
        </p:nvSpPr>
        <p:spPr/>
        <p:txBody>
          <a:bodyPr/>
          <a:lstStyle/>
          <a:p>
            <a:fld id="{5C6FAEEE-D619-4E65-A0EF-E650D0B3166A}" type="slidenum">
              <a:rPr lang="en-US" smtClean="0"/>
              <a:t>20</a:t>
            </a:fld>
            <a:endParaRPr lang="en-US"/>
          </a:p>
        </p:txBody>
      </p:sp>
      <p:sp>
        <p:nvSpPr>
          <p:cNvPr id="4" name="Title 1">
            <a:extLst>
              <a:ext uri="{FF2B5EF4-FFF2-40B4-BE49-F238E27FC236}">
                <a16:creationId xmlns:a16="http://schemas.microsoft.com/office/drawing/2014/main" id="{CF11095F-F5B3-9880-46B7-9D2DE8E92C99}"/>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22480069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E095-9A6A-C778-40EF-9E6EF5933908}"/>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3B3067EA-18D9-87A2-65C8-9F83B0DF0F58}"/>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Higher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Results in 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point-to-point links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broader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Covers larger area, smaller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Smaller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Lesser gain</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broadcast applications</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479B7678-D824-8174-4CF1-4463F05A4E27}"/>
              </a:ext>
            </a:extLst>
          </p:cNvPr>
          <p:cNvSpPr>
            <a:spLocks noGrp="1"/>
          </p:cNvSpPr>
          <p:nvPr>
            <p:ph type="sldNum" sz="quarter" idx="12"/>
          </p:nvPr>
        </p:nvSpPr>
        <p:spPr/>
        <p:txBody>
          <a:bodyPr/>
          <a:lstStyle/>
          <a:p>
            <a:fld id="{5C6FAEEE-D619-4E65-A0EF-E650D0B3166A}" type="slidenum">
              <a:rPr lang="en-US" smtClean="0"/>
              <a:t>21</a:t>
            </a:fld>
            <a:endParaRPr lang="en-US"/>
          </a:p>
        </p:txBody>
      </p:sp>
      <p:sp>
        <p:nvSpPr>
          <p:cNvPr id="4" name="Title 1">
            <a:extLst>
              <a:ext uri="{FF2B5EF4-FFF2-40B4-BE49-F238E27FC236}">
                <a16:creationId xmlns:a16="http://schemas.microsoft.com/office/drawing/2014/main" id="{41200035-C405-6A57-04E1-2CC68D845D5C}"/>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24446020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4F3B9-B931-5B44-E48A-2F6F0F308747}"/>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F4E17FF6-171F-6E06-DDC0-C0C26D5E2E8F}"/>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Higher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Results in 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point-to-point links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broader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Covers larger area, smaller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Smaller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Lesser gain</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broadcast applications</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114C9D35-AD7D-4A50-BC2E-73AF1469F798}"/>
              </a:ext>
            </a:extLst>
          </p:cNvPr>
          <p:cNvSpPr>
            <a:spLocks noGrp="1"/>
          </p:cNvSpPr>
          <p:nvPr>
            <p:ph type="sldNum" sz="quarter" idx="12"/>
          </p:nvPr>
        </p:nvSpPr>
        <p:spPr/>
        <p:txBody>
          <a:bodyPr/>
          <a:lstStyle/>
          <a:p>
            <a:fld id="{5C6FAEEE-D619-4E65-A0EF-E650D0B3166A}" type="slidenum">
              <a:rPr lang="en-US" smtClean="0"/>
              <a:t>22</a:t>
            </a:fld>
            <a:endParaRPr lang="en-US"/>
          </a:p>
        </p:txBody>
      </p:sp>
      <p:sp>
        <p:nvSpPr>
          <p:cNvPr id="4" name="Title 1">
            <a:extLst>
              <a:ext uri="{FF2B5EF4-FFF2-40B4-BE49-F238E27FC236}">
                <a16:creationId xmlns:a16="http://schemas.microsoft.com/office/drawing/2014/main" id="{5D585042-A12A-E499-7990-D36AA282D47D}"/>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4691188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EE87-DCE8-5635-C302-C15C0011233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3484E3-298B-A657-EFE6-C48329612C7D}"/>
              </a:ext>
            </a:extLst>
          </p:cNvPr>
          <p:cNvSpPr>
            <a:spLocks noGrp="1"/>
          </p:cNvSpPr>
          <p:nvPr>
            <p:ph type="sldNum" sz="quarter" idx="12"/>
          </p:nvPr>
        </p:nvSpPr>
        <p:spPr/>
        <p:txBody>
          <a:bodyPr/>
          <a:lstStyle/>
          <a:p>
            <a:fld id="{5C6FAEEE-D619-4E65-A0EF-E650D0B3166A}" type="slidenum">
              <a:rPr lang="en-US" smtClean="0"/>
              <a:t>23</a:t>
            </a:fld>
            <a:endParaRPr lang="en-US"/>
          </a:p>
        </p:txBody>
      </p:sp>
      <p:sp>
        <p:nvSpPr>
          <p:cNvPr id="4" name="Title 1">
            <a:extLst>
              <a:ext uri="{FF2B5EF4-FFF2-40B4-BE49-F238E27FC236}">
                <a16:creationId xmlns:a16="http://schemas.microsoft.com/office/drawing/2014/main" id="{00D8BE1A-C778-BD03-FC81-70BD38F3EF54}"/>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pic>
        <p:nvPicPr>
          <p:cNvPr id="5" name="Picture 4" descr="A large satellite dish on a sunny day&#10;&#10;Description automatically generated">
            <a:extLst>
              <a:ext uri="{FF2B5EF4-FFF2-40B4-BE49-F238E27FC236}">
                <a16:creationId xmlns:a16="http://schemas.microsoft.com/office/drawing/2014/main" id="{59E144DC-5325-C6BA-E811-8B04248187C8}"/>
              </a:ext>
            </a:extLst>
          </p:cNvPr>
          <p:cNvPicPr>
            <a:picLocks noChangeAspect="1"/>
          </p:cNvPicPr>
          <p:nvPr/>
        </p:nvPicPr>
        <p:blipFill>
          <a:blip r:embed="rId3"/>
          <a:stretch>
            <a:fillRect/>
          </a:stretch>
        </p:blipFill>
        <p:spPr>
          <a:xfrm>
            <a:off x="3574737" y="1418219"/>
            <a:ext cx="4896034" cy="4414591"/>
          </a:xfrm>
          <a:prstGeom prst="rect">
            <a:avLst/>
          </a:prstGeom>
        </p:spPr>
      </p:pic>
      <p:sp>
        <p:nvSpPr>
          <p:cNvPr id="6" name="Text Box 20">
            <a:extLst>
              <a:ext uri="{FF2B5EF4-FFF2-40B4-BE49-F238E27FC236}">
                <a16:creationId xmlns:a16="http://schemas.microsoft.com/office/drawing/2014/main" id="{0EAB3C76-C09D-000B-0D13-AD1ADACDBD9C}"/>
              </a:ext>
            </a:extLst>
          </p:cNvPr>
          <p:cNvSpPr txBox="1">
            <a:spLocks noChangeArrowheads="1"/>
          </p:cNvSpPr>
          <p:nvPr/>
        </p:nvSpPr>
        <p:spPr bwMode="auto">
          <a:xfrm>
            <a:off x="4246840" y="6017796"/>
            <a:ext cx="3698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Parabolic Antenna. Highly Directional.</a:t>
            </a:r>
          </a:p>
        </p:txBody>
      </p:sp>
    </p:spTree>
    <p:extLst>
      <p:ext uri="{BB962C8B-B14F-4D97-AF65-F5344CB8AC3E}">
        <p14:creationId xmlns:p14="http://schemas.microsoft.com/office/powerpoint/2010/main" val="1668237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CE2F-2649-18B4-2786-58FAC5C3330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A8E8E3-D42C-2E21-F492-9467D4B58851}"/>
              </a:ext>
            </a:extLst>
          </p:cNvPr>
          <p:cNvSpPr>
            <a:spLocks noGrp="1"/>
          </p:cNvSpPr>
          <p:nvPr>
            <p:ph type="sldNum" sz="quarter" idx="12"/>
          </p:nvPr>
        </p:nvSpPr>
        <p:spPr/>
        <p:txBody>
          <a:bodyPr/>
          <a:lstStyle/>
          <a:p>
            <a:fld id="{5C6FAEEE-D619-4E65-A0EF-E650D0B3166A}" type="slidenum">
              <a:rPr lang="en-US" smtClean="0"/>
              <a:t>24</a:t>
            </a:fld>
            <a:endParaRPr lang="en-US"/>
          </a:p>
        </p:txBody>
      </p:sp>
      <p:sp>
        <p:nvSpPr>
          <p:cNvPr id="4" name="Title 1">
            <a:extLst>
              <a:ext uri="{FF2B5EF4-FFF2-40B4-BE49-F238E27FC236}">
                <a16:creationId xmlns:a16="http://schemas.microsoft.com/office/drawing/2014/main" id="{9B64E146-A675-0DF6-DC14-5145AA87B624}"/>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pic>
        <p:nvPicPr>
          <p:cNvPr id="5" name="Picture 4" descr="A large satellite dish on a sunny day&#10;&#10;Description automatically generated">
            <a:extLst>
              <a:ext uri="{FF2B5EF4-FFF2-40B4-BE49-F238E27FC236}">
                <a16:creationId xmlns:a16="http://schemas.microsoft.com/office/drawing/2014/main" id="{DB6DC253-A5C1-332F-E47B-0677C9F49A30}"/>
              </a:ext>
            </a:extLst>
          </p:cNvPr>
          <p:cNvPicPr>
            <a:picLocks noChangeAspect="1"/>
          </p:cNvPicPr>
          <p:nvPr/>
        </p:nvPicPr>
        <p:blipFill>
          <a:blip r:embed="rId3"/>
          <a:stretch>
            <a:fillRect/>
          </a:stretch>
        </p:blipFill>
        <p:spPr>
          <a:xfrm>
            <a:off x="3574737" y="1418219"/>
            <a:ext cx="4896034" cy="4414591"/>
          </a:xfrm>
          <a:prstGeom prst="rect">
            <a:avLst/>
          </a:prstGeom>
        </p:spPr>
      </p:pic>
      <p:sp>
        <p:nvSpPr>
          <p:cNvPr id="6" name="Text Box 20">
            <a:extLst>
              <a:ext uri="{FF2B5EF4-FFF2-40B4-BE49-F238E27FC236}">
                <a16:creationId xmlns:a16="http://schemas.microsoft.com/office/drawing/2014/main" id="{64EBC114-A52A-5E1B-0E9C-1B37AC7479A1}"/>
              </a:ext>
            </a:extLst>
          </p:cNvPr>
          <p:cNvSpPr txBox="1">
            <a:spLocks noChangeArrowheads="1"/>
          </p:cNvSpPr>
          <p:nvPr/>
        </p:nvSpPr>
        <p:spPr bwMode="auto">
          <a:xfrm>
            <a:off x="4246840" y="6017796"/>
            <a:ext cx="36983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Parabolic Antenna. Highly Directional.</a:t>
            </a:r>
          </a:p>
          <a:p>
            <a:pPr algn="ctr"/>
            <a:r>
              <a:rPr lang="en-US" altLang="en-US" sz="1600" dirty="0">
                <a:latin typeface="Trebuchet MS" panose="020B0703020202090204" pitchFamily="34" charset="0"/>
              </a:rPr>
              <a:t>Beamwidth: 0 – 10 degrees</a:t>
            </a:r>
          </a:p>
        </p:txBody>
      </p:sp>
    </p:spTree>
    <p:extLst>
      <p:ext uri="{BB962C8B-B14F-4D97-AF65-F5344CB8AC3E}">
        <p14:creationId xmlns:p14="http://schemas.microsoft.com/office/powerpoint/2010/main" val="307664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DC0F3-228F-5CED-285E-B6795C14E8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D58BBF-FB58-EAF7-6F91-D1F69D5CEF11}"/>
              </a:ext>
            </a:extLst>
          </p:cNvPr>
          <p:cNvSpPr>
            <a:spLocks noGrp="1"/>
          </p:cNvSpPr>
          <p:nvPr>
            <p:ph type="sldNum" sz="quarter" idx="12"/>
          </p:nvPr>
        </p:nvSpPr>
        <p:spPr/>
        <p:txBody>
          <a:bodyPr/>
          <a:lstStyle/>
          <a:p>
            <a:fld id="{5C6FAEEE-D619-4E65-A0EF-E650D0B3166A}" type="slidenum">
              <a:rPr lang="en-US" smtClean="0"/>
              <a:t>25</a:t>
            </a:fld>
            <a:endParaRPr lang="en-US"/>
          </a:p>
        </p:txBody>
      </p:sp>
      <p:sp>
        <p:nvSpPr>
          <p:cNvPr id="4" name="Title 1">
            <a:extLst>
              <a:ext uri="{FF2B5EF4-FFF2-40B4-BE49-F238E27FC236}">
                <a16:creationId xmlns:a16="http://schemas.microsoft.com/office/drawing/2014/main" id="{B966806E-973D-35DF-E13E-DF9318D72D93}"/>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pic>
        <p:nvPicPr>
          <p:cNvPr id="7" name="Picture 6" descr="A antenna with multiple directional antennas&#10;&#10;Description automatically generated with medium confidence">
            <a:extLst>
              <a:ext uri="{FF2B5EF4-FFF2-40B4-BE49-F238E27FC236}">
                <a16:creationId xmlns:a16="http://schemas.microsoft.com/office/drawing/2014/main" id="{E7C68B78-9583-E47F-FA9A-2F34861AC3CE}"/>
              </a:ext>
            </a:extLst>
          </p:cNvPr>
          <p:cNvPicPr>
            <a:picLocks noChangeAspect="1"/>
          </p:cNvPicPr>
          <p:nvPr/>
        </p:nvPicPr>
        <p:blipFill>
          <a:blip r:embed="rId3"/>
          <a:stretch>
            <a:fillRect/>
          </a:stretch>
        </p:blipFill>
        <p:spPr>
          <a:xfrm>
            <a:off x="2032000" y="1304472"/>
            <a:ext cx="8382000" cy="4541520"/>
          </a:xfrm>
          <a:prstGeom prst="rect">
            <a:avLst/>
          </a:prstGeom>
        </p:spPr>
      </p:pic>
      <p:sp>
        <p:nvSpPr>
          <p:cNvPr id="8" name="Text Box 20">
            <a:extLst>
              <a:ext uri="{FF2B5EF4-FFF2-40B4-BE49-F238E27FC236}">
                <a16:creationId xmlns:a16="http://schemas.microsoft.com/office/drawing/2014/main" id="{AEFCB77B-5A6C-FF85-048E-39936C31890D}"/>
              </a:ext>
            </a:extLst>
          </p:cNvPr>
          <p:cNvSpPr txBox="1">
            <a:spLocks noChangeArrowheads="1"/>
          </p:cNvSpPr>
          <p:nvPr/>
        </p:nvSpPr>
        <p:spPr bwMode="auto">
          <a:xfrm>
            <a:off x="4724801" y="5941959"/>
            <a:ext cx="29963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Yagi-</a:t>
            </a:r>
            <a:r>
              <a:rPr lang="en-US" altLang="en-US" sz="1600" dirty="0" err="1">
                <a:latin typeface="Trebuchet MS" panose="020B0703020202090204" pitchFamily="34" charset="0"/>
              </a:rPr>
              <a:t>uda</a:t>
            </a:r>
            <a:r>
              <a:rPr lang="en-US" altLang="en-US" sz="1600" dirty="0">
                <a:latin typeface="Trebuchet MS" panose="020B0703020202090204" pitchFamily="34" charset="0"/>
              </a:rPr>
              <a:t>. Directional Antenna.</a:t>
            </a:r>
          </a:p>
        </p:txBody>
      </p:sp>
    </p:spTree>
    <p:extLst>
      <p:ext uri="{BB962C8B-B14F-4D97-AF65-F5344CB8AC3E}">
        <p14:creationId xmlns:p14="http://schemas.microsoft.com/office/powerpoint/2010/main" val="3890623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26527-5CB3-EFC5-1CB4-9F89A6F847D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E12A53-B04A-0521-75E5-86F12291E2A5}"/>
              </a:ext>
            </a:extLst>
          </p:cNvPr>
          <p:cNvSpPr>
            <a:spLocks noGrp="1"/>
          </p:cNvSpPr>
          <p:nvPr>
            <p:ph type="sldNum" sz="quarter" idx="12"/>
          </p:nvPr>
        </p:nvSpPr>
        <p:spPr/>
        <p:txBody>
          <a:bodyPr/>
          <a:lstStyle/>
          <a:p>
            <a:fld id="{5C6FAEEE-D619-4E65-A0EF-E650D0B3166A}" type="slidenum">
              <a:rPr lang="en-US" smtClean="0"/>
              <a:t>26</a:t>
            </a:fld>
            <a:endParaRPr lang="en-US"/>
          </a:p>
        </p:txBody>
      </p:sp>
      <p:sp>
        <p:nvSpPr>
          <p:cNvPr id="4" name="Title 1">
            <a:extLst>
              <a:ext uri="{FF2B5EF4-FFF2-40B4-BE49-F238E27FC236}">
                <a16:creationId xmlns:a16="http://schemas.microsoft.com/office/drawing/2014/main" id="{1C8E21FC-EB1E-AA9A-5949-9EDA3BFC3C73}"/>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pic>
        <p:nvPicPr>
          <p:cNvPr id="7" name="Picture 6" descr="A antenna with multiple directional antennas&#10;&#10;Description automatically generated with medium confidence">
            <a:extLst>
              <a:ext uri="{FF2B5EF4-FFF2-40B4-BE49-F238E27FC236}">
                <a16:creationId xmlns:a16="http://schemas.microsoft.com/office/drawing/2014/main" id="{D97B2282-4BCA-EE78-BD16-F2AC847F5E75}"/>
              </a:ext>
            </a:extLst>
          </p:cNvPr>
          <p:cNvPicPr>
            <a:picLocks noChangeAspect="1"/>
          </p:cNvPicPr>
          <p:nvPr/>
        </p:nvPicPr>
        <p:blipFill>
          <a:blip r:embed="rId3"/>
          <a:stretch>
            <a:fillRect/>
          </a:stretch>
        </p:blipFill>
        <p:spPr>
          <a:xfrm>
            <a:off x="2032000" y="1304472"/>
            <a:ext cx="8382000" cy="4541520"/>
          </a:xfrm>
          <a:prstGeom prst="rect">
            <a:avLst/>
          </a:prstGeom>
        </p:spPr>
      </p:pic>
      <p:sp>
        <p:nvSpPr>
          <p:cNvPr id="8" name="Text Box 20">
            <a:extLst>
              <a:ext uri="{FF2B5EF4-FFF2-40B4-BE49-F238E27FC236}">
                <a16:creationId xmlns:a16="http://schemas.microsoft.com/office/drawing/2014/main" id="{582B8A85-CB27-D9B1-51BC-E6E856D7A31B}"/>
              </a:ext>
            </a:extLst>
          </p:cNvPr>
          <p:cNvSpPr txBox="1">
            <a:spLocks noChangeArrowheads="1"/>
          </p:cNvSpPr>
          <p:nvPr/>
        </p:nvSpPr>
        <p:spPr bwMode="auto">
          <a:xfrm>
            <a:off x="4724801" y="5941959"/>
            <a:ext cx="29963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Yagi-</a:t>
            </a:r>
            <a:r>
              <a:rPr lang="en-US" altLang="en-US" sz="1600" dirty="0" err="1">
                <a:latin typeface="Trebuchet MS" panose="020B0703020202090204" pitchFamily="34" charset="0"/>
              </a:rPr>
              <a:t>uda</a:t>
            </a:r>
            <a:r>
              <a:rPr lang="en-US" altLang="en-US" sz="1600" dirty="0">
                <a:latin typeface="Trebuchet MS" panose="020B0703020202090204" pitchFamily="34" charset="0"/>
              </a:rPr>
              <a:t>. Directional Antenna.</a:t>
            </a:r>
          </a:p>
        </p:txBody>
      </p:sp>
      <p:sp>
        <p:nvSpPr>
          <p:cNvPr id="2" name="Text Box 20">
            <a:extLst>
              <a:ext uri="{FF2B5EF4-FFF2-40B4-BE49-F238E27FC236}">
                <a16:creationId xmlns:a16="http://schemas.microsoft.com/office/drawing/2014/main" id="{F158D06F-636A-7A8F-72CD-459E943FBF4F}"/>
              </a:ext>
            </a:extLst>
          </p:cNvPr>
          <p:cNvSpPr txBox="1">
            <a:spLocks noChangeArrowheads="1"/>
          </p:cNvSpPr>
          <p:nvPr/>
        </p:nvSpPr>
        <p:spPr bwMode="auto">
          <a:xfrm>
            <a:off x="4786549" y="6308634"/>
            <a:ext cx="28729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Beamwidth: 15 to 40 degrees</a:t>
            </a:r>
          </a:p>
        </p:txBody>
      </p:sp>
    </p:spTree>
    <p:extLst>
      <p:ext uri="{BB962C8B-B14F-4D97-AF65-F5344CB8AC3E}">
        <p14:creationId xmlns:p14="http://schemas.microsoft.com/office/powerpoint/2010/main" val="2280246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A7B74-DDC1-BE6A-6733-F9D6A697937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13E12C-F864-3C10-F610-521BE033B629}"/>
              </a:ext>
            </a:extLst>
          </p:cNvPr>
          <p:cNvSpPr>
            <a:spLocks noGrp="1"/>
          </p:cNvSpPr>
          <p:nvPr>
            <p:ph type="sldNum" sz="quarter" idx="12"/>
          </p:nvPr>
        </p:nvSpPr>
        <p:spPr/>
        <p:txBody>
          <a:bodyPr/>
          <a:lstStyle/>
          <a:p>
            <a:fld id="{5C6FAEEE-D619-4E65-A0EF-E650D0B3166A}" type="slidenum">
              <a:rPr lang="en-US" smtClean="0"/>
              <a:t>27</a:t>
            </a:fld>
            <a:endParaRPr lang="en-US"/>
          </a:p>
        </p:txBody>
      </p:sp>
      <p:sp>
        <p:nvSpPr>
          <p:cNvPr id="4" name="Title 1">
            <a:extLst>
              <a:ext uri="{FF2B5EF4-FFF2-40B4-BE49-F238E27FC236}">
                <a16:creationId xmlns:a16="http://schemas.microsoft.com/office/drawing/2014/main" id="{65725FC9-DE37-7976-307A-35C40F07F412}"/>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
        <p:nvSpPr>
          <p:cNvPr id="2" name="Text Box 20">
            <a:extLst>
              <a:ext uri="{FF2B5EF4-FFF2-40B4-BE49-F238E27FC236}">
                <a16:creationId xmlns:a16="http://schemas.microsoft.com/office/drawing/2014/main" id="{C71AB381-668F-E7D2-944E-03A6639996F7}"/>
              </a:ext>
            </a:extLst>
          </p:cNvPr>
          <p:cNvSpPr txBox="1">
            <a:spLocks noChangeArrowheads="1"/>
          </p:cNvSpPr>
          <p:nvPr/>
        </p:nvSpPr>
        <p:spPr bwMode="auto">
          <a:xfrm>
            <a:off x="4293462" y="5586222"/>
            <a:ext cx="41167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Dipole Antenna. Somewhat </a:t>
            </a:r>
            <a:r>
              <a:rPr lang="en-US" altLang="en-US" sz="1600" dirty="0" err="1">
                <a:latin typeface="Trebuchet MS" panose="020B0703020202090204" pitchFamily="34" charset="0"/>
              </a:rPr>
              <a:t>omnidrectional</a:t>
            </a:r>
            <a:endParaRPr lang="en-US" altLang="en-US" sz="1600" dirty="0">
              <a:latin typeface="Trebuchet MS" panose="020B0703020202090204" pitchFamily="34" charset="0"/>
            </a:endParaRPr>
          </a:p>
        </p:txBody>
      </p:sp>
      <p:pic>
        <p:nvPicPr>
          <p:cNvPr id="6" name="Picture 5" descr="A metal pipe with a lever&#10;&#10;Description automatically generated with medium confidence">
            <a:extLst>
              <a:ext uri="{FF2B5EF4-FFF2-40B4-BE49-F238E27FC236}">
                <a16:creationId xmlns:a16="http://schemas.microsoft.com/office/drawing/2014/main" id="{45A75044-5B7D-5DEA-CF2C-7D6116B337C9}"/>
              </a:ext>
            </a:extLst>
          </p:cNvPr>
          <p:cNvPicPr>
            <a:picLocks noChangeAspect="1"/>
          </p:cNvPicPr>
          <p:nvPr/>
        </p:nvPicPr>
        <p:blipFill>
          <a:blip r:embed="rId3"/>
          <a:stretch>
            <a:fillRect/>
          </a:stretch>
        </p:blipFill>
        <p:spPr>
          <a:xfrm>
            <a:off x="3599543" y="1364796"/>
            <a:ext cx="5504543" cy="4128407"/>
          </a:xfrm>
          <a:prstGeom prst="rect">
            <a:avLst/>
          </a:prstGeom>
        </p:spPr>
      </p:pic>
    </p:spTree>
    <p:extLst>
      <p:ext uri="{BB962C8B-B14F-4D97-AF65-F5344CB8AC3E}">
        <p14:creationId xmlns:p14="http://schemas.microsoft.com/office/powerpoint/2010/main" val="3478401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C913F-5AAF-E900-B9A9-703B57CB64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F96A6D-E06B-0D52-BE24-29AB179B2DC4}"/>
              </a:ext>
            </a:extLst>
          </p:cNvPr>
          <p:cNvSpPr>
            <a:spLocks noGrp="1"/>
          </p:cNvSpPr>
          <p:nvPr>
            <p:ph type="sldNum" sz="quarter" idx="12"/>
          </p:nvPr>
        </p:nvSpPr>
        <p:spPr/>
        <p:txBody>
          <a:bodyPr/>
          <a:lstStyle/>
          <a:p>
            <a:fld id="{5C6FAEEE-D619-4E65-A0EF-E650D0B3166A}" type="slidenum">
              <a:rPr lang="en-US" smtClean="0"/>
              <a:t>28</a:t>
            </a:fld>
            <a:endParaRPr lang="en-US"/>
          </a:p>
        </p:txBody>
      </p:sp>
      <p:sp>
        <p:nvSpPr>
          <p:cNvPr id="4" name="Title 1">
            <a:extLst>
              <a:ext uri="{FF2B5EF4-FFF2-40B4-BE49-F238E27FC236}">
                <a16:creationId xmlns:a16="http://schemas.microsoft.com/office/drawing/2014/main" id="{A453C1A1-B2B2-2D3B-82EE-87D8D9C61EA1}"/>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
        <p:nvSpPr>
          <p:cNvPr id="2" name="Text Box 20">
            <a:extLst>
              <a:ext uri="{FF2B5EF4-FFF2-40B4-BE49-F238E27FC236}">
                <a16:creationId xmlns:a16="http://schemas.microsoft.com/office/drawing/2014/main" id="{65B9B0F9-0ACA-070F-2895-01BFFAE3AEE3}"/>
              </a:ext>
            </a:extLst>
          </p:cNvPr>
          <p:cNvSpPr txBox="1">
            <a:spLocks noChangeArrowheads="1"/>
          </p:cNvSpPr>
          <p:nvPr/>
        </p:nvSpPr>
        <p:spPr bwMode="auto">
          <a:xfrm>
            <a:off x="4293462" y="5586222"/>
            <a:ext cx="41167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Dipole Antenna. Somewhat </a:t>
            </a:r>
            <a:r>
              <a:rPr lang="en-US" altLang="en-US" sz="1600" dirty="0" err="1">
                <a:latin typeface="Trebuchet MS" panose="020B0703020202090204" pitchFamily="34" charset="0"/>
              </a:rPr>
              <a:t>omnidrectional</a:t>
            </a:r>
            <a:endParaRPr lang="en-US" altLang="en-US" sz="1600" dirty="0">
              <a:latin typeface="Trebuchet MS" panose="020B0703020202090204" pitchFamily="34" charset="0"/>
            </a:endParaRPr>
          </a:p>
        </p:txBody>
      </p:sp>
      <p:pic>
        <p:nvPicPr>
          <p:cNvPr id="6" name="Picture 5" descr="A metal pipe with a lever&#10;&#10;Description automatically generated with medium confidence">
            <a:extLst>
              <a:ext uri="{FF2B5EF4-FFF2-40B4-BE49-F238E27FC236}">
                <a16:creationId xmlns:a16="http://schemas.microsoft.com/office/drawing/2014/main" id="{393BC235-FF9F-ACF9-5C14-98A31A3105D6}"/>
              </a:ext>
            </a:extLst>
          </p:cNvPr>
          <p:cNvPicPr>
            <a:picLocks noChangeAspect="1"/>
          </p:cNvPicPr>
          <p:nvPr/>
        </p:nvPicPr>
        <p:blipFill>
          <a:blip r:embed="rId3"/>
          <a:stretch>
            <a:fillRect/>
          </a:stretch>
        </p:blipFill>
        <p:spPr>
          <a:xfrm>
            <a:off x="3599543" y="1364796"/>
            <a:ext cx="5504543" cy="4128407"/>
          </a:xfrm>
          <a:prstGeom prst="rect">
            <a:avLst/>
          </a:prstGeom>
        </p:spPr>
      </p:pic>
      <p:sp>
        <p:nvSpPr>
          <p:cNvPr id="5" name="Text Box 20">
            <a:extLst>
              <a:ext uri="{FF2B5EF4-FFF2-40B4-BE49-F238E27FC236}">
                <a16:creationId xmlns:a16="http://schemas.microsoft.com/office/drawing/2014/main" id="{68903D95-4E37-E43E-60FE-9AA62B28D2AD}"/>
              </a:ext>
            </a:extLst>
          </p:cNvPr>
          <p:cNvSpPr txBox="1">
            <a:spLocks noChangeArrowheads="1"/>
          </p:cNvSpPr>
          <p:nvPr/>
        </p:nvSpPr>
        <p:spPr bwMode="auto">
          <a:xfrm>
            <a:off x="4861662" y="5968620"/>
            <a:ext cx="2980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Beamwidth: 70 to 120 degrees</a:t>
            </a:r>
          </a:p>
        </p:txBody>
      </p:sp>
    </p:spTree>
    <p:extLst>
      <p:ext uri="{BB962C8B-B14F-4D97-AF65-F5344CB8AC3E}">
        <p14:creationId xmlns:p14="http://schemas.microsoft.com/office/powerpoint/2010/main" val="13233927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Wireless Signal Propagation, Modulation, Estimating Range</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2022689"/>
            <a:ext cx="11353800" cy="2534798"/>
          </a:xfrm>
        </p:spPr>
        <p:txBody>
          <a:bodyPr>
            <a:normAutofit/>
          </a:bodyPr>
          <a:lstStyle/>
          <a:p>
            <a:r>
              <a:rPr lang="en-SG" sz="3200" b="1"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b="1" dirty="0">
                <a:solidFill>
                  <a:srgbClr val="0E0E0E"/>
                </a:solidFill>
                <a:effectLst/>
                <a:latin typeface="+mj-lt"/>
              </a:rPr>
              <a:t>Modulation Basics</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895370" y="347564"/>
            <a:ext cx="11757991" cy="1325563"/>
          </a:xfrm>
        </p:spPr>
        <p:txBody>
          <a:bodyPr>
            <a:normAutofit/>
          </a:bodyPr>
          <a:lstStyle/>
          <a:p>
            <a:r>
              <a:rPr lang="en-US" sz="4000" dirty="0">
                <a:latin typeface="+mn-lt"/>
              </a:rPr>
              <a:t>How radio waves propagate to the receiver</a:t>
            </a:r>
          </a:p>
        </p:txBody>
      </p:sp>
      <p:sp>
        <p:nvSpPr>
          <p:cNvPr id="9" name="Triangle 8">
            <a:extLst>
              <a:ext uri="{FF2B5EF4-FFF2-40B4-BE49-F238E27FC236}">
                <a16:creationId xmlns:a16="http://schemas.microsoft.com/office/drawing/2014/main" id="{4C1CC4C1-59E9-100E-5F75-301BE92661AF}"/>
              </a:ext>
            </a:extLst>
          </p:cNvPr>
          <p:cNvSpPr/>
          <p:nvPr/>
        </p:nvSpPr>
        <p:spPr>
          <a:xfrm rot="10800000">
            <a:off x="3190797"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17E402-1B55-919C-EC83-D67EFAD8E646}"/>
              </a:ext>
            </a:extLst>
          </p:cNvPr>
          <p:cNvCxnSpPr>
            <a:cxnSpLocks/>
            <a:stCxn id="9" idx="0"/>
          </p:cNvCxnSpPr>
          <p:nvPr/>
        </p:nvCxnSpPr>
        <p:spPr>
          <a:xfrm flipH="1">
            <a:off x="3530535" y="3247251"/>
            <a:ext cx="1" cy="1070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51535E-672B-27A8-C94E-B80996721486}"/>
              </a:ext>
            </a:extLst>
          </p:cNvPr>
          <p:cNvSpPr txBox="1"/>
          <p:nvPr/>
        </p:nvSpPr>
        <p:spPr>
          <a:xfrm>
            <a:off x="3916079" y="2756855"/>
            <a:ext cx="814301" cy="276999"/>
          </a:xfrm>
          <a:prstGeom prst="rect">
            <a:avLst/>
          </a:prstGeom>
          <a:noFill/>
        </p:spPr>
        <p:txBody>
          <a:bodyPr wrap="square" rtlCol="0">
            <a:spAutoFit/>
          </a:bodyPr>
          <a:lstStyle/>
          <a:p>
            <a:r>
              <a:rPr lang="en-US" sz="1200" dirty="0">
                <a:latin typeface="+mj-lt"/>
              </a:rPr>
              <a:t>Antenna</a:t>
            </a:r>
          </a:p>
        </p:txBody>
      </p:sp>
      <p:sp>
        <p:nvSpPr>
          <p:cNvPr id="13" name="TextBox 12">
            <a:extLst>
              <a:ext uri="{FF2B5EF4-FFF2-40B4-BE49-F238E27FC236}">
                <a16:creationId xmlns:a16="http://schemas.microsoft.com/office/drawing/2014/main" id="{E4509226-77F9-4F42-1483-6D3C70A2BE78}"/>
              </a:ext>
            </a:extLst>
          </p:cNvPr>
          <p:cNvSpPr txBox="1"/>
          <p:nvPr/>
        </p:nvSpPr>
        <p:spPr>
          <a:xfrm>
            <a:off x="2983510" y="485654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14" name="Straight Arrow Connector 13">
            <a:extLst>
              <a:ext uri="{FF2B5EF4-FFF2-40B4-BE49-F238E27FC236}">
                <a16:creationId xmlns:a16="http://schemas.microsoft.com/office/drawing/2014/main" id="{E56DDB73-E95B-6D56-5E6E-F1E04CA8B54F}"/>
              </a:ext>
            </a:extLst>
          </p:cNvPr>
          <p:cNvCxnSpPr>
            <a:cxnSpLocks/>
          </p:cNvCxnSpPr>
          <p:nvPr/>
        </p:nvCxnSpPr>
        <p:spPr>
          <a:xfrm>
            <a:off x="4730380" y="303385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86218-36BF-5FA8-9839-EB75D78DBEB5}"/>
              </a:ext>
            </a:extLst>
          </p:cNvPr>
          <p:cNvSpPr txBox="1"/>
          <p:nvPr/>
        </p:nvSpPr>
        <p:spPr>
          <a:xfrm>
            <a:off x="5211294" y="2705329"/>
            <a:ext cx="1769412" cy="276999"/>
          </a:xfrm>
          <a:prstGeom prst="rect">
            <a:avLst/>
          </a:prstGeom>
          <a:noFill/>
        </p:spPr>
        <p:txBody>
          <a:bodyPr wrap="square" rtlCol="0">
            <a:spAutoFit/>
          </a:bodyPr>
          <a:lstStyle/>
          <a:p>
            <a:r>
              <a:rPr lang="en-US" sz="1200" dirty="0">
                <a:latin typeface="+mj-lt"/>
              </a:rPr>
              <a:t>Radio frequency signal</a:t>
            </a:r>
          </a:p>
        </p:txBody>
      </p:sp>
      <p:sp>
        <p:nvSpPr>
          <p:cNvPr id="16" name="Triangle 15">
            <a:extLst>
              <a:ext uri="{FF2B5EF4-FFF2-40B4-BE49-F238E27FC236}">
                <a16:creationId xmlns:a16="http://schemas.microsoft.com/office/drawing/2014/main" id="{FE948075-1C9E-E562-01D7-4F60A631FBA6}"/>
              </a:ext>
            </a:extLst>
          </p:cNvPr>
          <p:cNvSpPr/>
          <p:nvPr/>
        </p:nvSpPr>
        <p:spPr>
          <a:xfrm rot="10800000">
            <a:off x="8106852"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FA293C6-BA98-63DC-5E4B-9F13A572E6A7}"/>
              </a:ext>
            </a:extLst>
          </p:cNvPr>
          <p:cNvCxnSpPr>
            <a:cxnSpLocks/>
          </p:cNvCxnSpPr>
          <p:nvPr/>
        </p:nvCxnSpPr>
        <p:spPr>
          <a:xfrm>
            <a:off x="8446591" y="324725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45E783E-E41D-090B-FD80-519255C4BE90}"/>
              </a:ext>
            </a:extLst>
          </p:cNvPr>
          <p:cNvSpPr txBox="1"/>
          <p:nvPr/>
        </p:nvSpPr>
        <p:spPr>
          <a:xfrm>
            <a:off x="7868610" y="485654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26249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P spid="16"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5A144-979D-D045-7F39-69867795AD19}"/>
            </a:ext>
          </a:extLst>
        </p:cNvPr>
        <p:cNvGrpSpPr/>
        <p:nvPr/>
      </p:nvGrpSpPr>
      <p:grpSpPr>
        <a:xfrm>
          <a:off x="0" y="0"/>
          <a:ext cx="0" cy="0"/>
          <a:chOff x="0" y="0"/>
          <a:chExt cx="0" cy="0"/>
        </a:xfrm>
      </p:grpSpPr>
      <p:sp>
        <p:nvSpPr>
          <p:cNvPr id="35844" name="Rectangle 1">
            <a:extLst>
              <a:ext uri="{FF2B5EF4-FFF2-40B4-BE49-F238E27FC236}">
                <a16:creationId xmlns:a16="http://schemas.microsoft.com/office/drawing/2014/main" id="{60C8C457-AF91-3CAB-475B-D14C18CC8440}"/>
              </a:ext>
            </a:extLst>
          </p:cNvPr>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Attenuation and Gain: Decibel (dB) unit</a:t>
            </a:r>
          </a:p>
        </p:txBody>
      </p:sp>
      <p:sp>
        <p:nvSpPr>
          <p:cNvPr id="35845" name="Rectangle 2">
            <a:extLst>
              <a:ext uri="{FF2B5EF4-FFF2-40B4-BE49-F238E27FC236}">
                <a16:creationId xmlns:a16="http://schemas.microsoft.com/office/drawing/2014/main" id="{39ED3E6F-C4A7-3587-04EF-80D2F5AE03FA}"/>
              </a:ext>
            </a:extLst>
          </p:cNvPr>
          <p:cNvSpPr>
            <a:spLocks noGrp="1" noChangeArrowheads="1"/>
          </p:cNvSpPr>
          <p:nvPr>
            <p:ph type="body" idx="4294967295"/>
          </p:nvPr>
        </p:nvSpPr>
        <p:spPr>
          <a:xfrm>
            <a:off x="397380" y="1163934"/>
            <a:ext cx="11397240" cy="5192486"/>
          </a:xfrm>
        </p:spPr>
        <p:txBody>
          <a:bodyPr>
            <a:normAutofit lnSpcReduction="10000"/>
          </a:bodyPr>
          <a:lstStyle/>
          <a:p>
            <a:r>
              <a:rPr lang="en-US" altLang="en-US" sz="2800" b="1" dirty="0">
                <a:latin typeface="+mj-lt"/>
              </a:rPr>
              <a:t>Attenuation: </a:t>
            </a:r>
            <a:r>
              <a:rPr lang="en-US" altLang="en-US" sz="2800" dirty="0">
                <a:latin typeface="+mj-lt"/>
              </a:rPr>
              <a:t>Means loss of energy </a:t>
            </a:r>
          </a:p>
          <a:p>
            <a:pPr lvl="1"/>
            <a:r>
              <a:rPr lang="en-US" altLang="en-US" dirty="0">
                <a:latin typeface="+mj-lt"/>
              </a:rPr>
              <a:t>When signal traverses through a medium, it loses energy.</a:t>
            </a:r>
          </a:p>
          <a:p>
            <a:r>
              <a:rPr lang="en-US" altLang="en-US" b="1" dirty="0">
                <a:latin typeface="+mj-lt"/>
              </a:rPr>
              <a:t>Gain: </a:t>
            </a:r>
            <a:r>
              <a:rPr lang="en-US" altLang="en-US" dirty="0">
                <a:latin typeface="+mj-lt"/>
              </a:rPr>
              <a:t>Means increase in energy</a:t>
            </a:r>
          </a:p>
          <a:p>
            <a:pPr lvl="1"/>
            <a:r>
              <a:rPr lang="en-US" altLang="en-US" dirty="0">
                <a:latin typeface="+mj-lt"/>
              </a:rPr>
              <a:t>Often devices such as amplifiers are employed to improve the signal strength</a:t>
            </a:r>
          </a:p>
          <a:p>
            <a:r>
              <a:rPr lang="en-US" altLang="en-US" sz="2800" dirty="0">
                <a:latin typeface="+mj-lt"/>
              </a:rPr>
              <a:t>Commonly, we use decibel to calculate gain or loss/attenuation of signal</a:t>
            </a:r>
          </a:p>
          <a:p>
            <a:endParaRPr lang="en-US" altLang="en-US" dirty="0">
              <a:latin typeface="+mj-lt"/>
            </a:endParaRPr>
          </a:p>
          <a:p>
            <a:endParaRPr lang="en-US" altLang="en-US" sz="2800" dirty="0">
              <a:latin typeface="+mj-lt"/>
            </a:endParaRPr>
          </a:p>
          <a:p>
            <a:endParaRPr lang="en-US" altLang="en-US" sz="2800" dirty="0">
              <a:latin typeface="+mj-lt"/>
            </a:endParaRPr>
          </a:p>
          <a:p>
            <a:endParaRPr lang="en-US" altLang="en-US" sz="2800" dirty="0">
              <a:latin typeface="+mj-lt"/>
            </a:endParaRPr>
          </a:p>
          <a:p>
            <a:r>
              <a:rPr lang="en-US" altLang="en-US" sz="2800" dirty="0">
                <a:latin typeface="+mj-lt"/>
              </a:rPr>
              <a:t>dB = 10log</a:t>
            </a:r>
            <a:r>
              <a:rPr lang="en-US" altLang="en-US" sz="2800" baseline="-25000" dirty="0">
                <a:latin typeface="+mj-lt"/>
              </a:rPr>
              <a:t>10</a:t>
            </a:r>
            <a:r>
              <a:rPr lang="en-US" altLang="en-US" sz="2800" dirty="0">
                <a:latin typeface="+mj-lt"/>
              </a:rPr>
              <a:t>P</a:t>
            </a:r>
            <a:r>
              <a:rPr lang="en-US" altLang="en-US" sz="2800" baseline="-25000" dirty="0">
                <a:latin typeface="+mj-lt"/>
              </a:rPr>
              <a:t>2</a:t>
            </a:r>
            <a:r>
              <a:rPr lang="en-US" altLang="en-US" sz="2800" dirty="0">
                <a:latin typeface="+mj-lt"/>
              </a:rPr>
              <a:t>/P</a:t>
            </a:r>
            <a:r>
              <a:rPr lang="en-US" altLang="en-US" sz="2800" baseline="-25000" dirty="0">
                <a:latin typeface="+mj-lt"/>
              </a:rPr>
              <a:t>1</a:t>
            </a:r>
          </a:p>
          <a:p>
            <a:pPr lvl="1"/>
            <a:r>
              <a:rPr lang="en-US" altLang="en-US" dirty="0">
                <a:latin typeface="+mj-lt"/>
              </a:rPr>
              <a:t>P</a:t>
            </a:r>
            <a:r>
              <a:rPr lang="en-US" altLang="en-US" baseline="-25000" dirty="0">
                <a:latin typeface="+mj-lt"/>
              </a:rPr>
              <a:t>1</a:t>
            </a:r>
            <a:r>
              <a:rPr lang="en-US" altLang="en-US" dirty="0">
                <a:latin typeface="+mj-lt"/>
              </a:rPr>
              <a:t> - input signal, </a:t>
            </a:r>
            <a:r>
              <a:rPr lang="en-US" altLang="en-US" sz="2800" dirty="0">
                <a:latin typeface="+mj-lt"/>
              </a:rPr>
              <a:t>P</a:t>
            </a:r>
            <a:r>
              <a:rPr lang="en-US" altLang="en-US" sz="2800" baseline="-25000" dirty="0">
                <a:latin typeface="+mj-lt"/>
              </a:rPr>
              <a:t>2</a:t>
            </a:r>
            <a:r>
              <a:rPr lang="en-US" altLang="en-US" sz="2800" dirty="0">
                <a:latin typeface="+mj-lt"/>
              </a:rPr>
              <a:t> - output signal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a:extLst>
              <a:ext uri="{FF2B5EF4-FFF2-40B4-BE49-F238E27FC236}">
                <a16:creationId xmlns:a16="http://schemas.microsoft.com/office/drawing/2014/main" id="{F3CEB1F4-411D-8E4D-4EB7-F64EF0C1F24D}"/>
              </a:ext>
            </a:extLst>
          </p:cNvPr>
          <p:cNvSpPr>
            <a:spLocks noGrp="1"/>
          </p:cNvSpPr>
          <p:nvPr>
            <p:ph type="sldNum" sz="quarter" idx="12"/>
          </p:nvPr>
        </p:nvSpPr>
        <p:spPr/>
        <p:txBody>
          <a:bodyPr/>
          <a:lstStyle/>
          <a:p>
            <a:fld id="{5C6FAEEE-D619-4E65-A0EF-E650D0B3166A}" type="slidenum">
              <a:rPr lang="en-US" smtClean="0"/>
              <a:t>31</a:t>
            </a:fld>
            <a:endParaRPr lang="en-US"/>
          </a:p>
        </p:txBody>
      </p:sp>
      <p:pic>
        <p:nvPicPr>
          <p:cNvPr id="3" name="Picture 6">
            <a:extLst>
              <a:ext uri="{FF2B5EF4-FFF2-40B4-BE49-F238E27FC236}">
                <a16:creationId xmlns:a16="http://schemas.microsoft.com/office/drawing/2014/main" id="{6B43EA29-C942-0FA1-7B4A-9B1F7939C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483" y="3539961"/>
            <a:ext cx="4291526" cy="162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2105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D5FD-53F5-254A-B94E-D1500B1C8B87}"/>
            </a:ext>
          </a:extLst>
        </p:cNvPr>
        <p:cNvGrpSpPr/>
        <p:nvPr/>
      </p:nvGrpSpPr>
      <p:grpSpPr>
        <a:xfrm>
          <a:off x="0" y="0"/>
          <a:ext cx="0" cy="0"/>
          <a:chOff x="0" y="0"/>
          <a:chExt cx="0" cy="0"/>
        </a:xfrm>
      </p:grpSpPr>
      <p:sp>
        <p:nvSpPr>
          <p:cNvPr id="35844" name="Rectangle 1">
            <a:extLst>
              <a:ext uri="{FF2B5EF4-FFF2-40B4-BE49-F238E27FC236}">
                <a16:creationId xmlns:a16="http://schemas.microsoft.com/office/drawing/2014/main" id="{ED31B943-2788-C85B-33B9-096614D12D15}"/>
              </a:ext>
            </a:extLst>
          </p:cNvPr>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a:extLst>
              <a:ext uri="{FF2B5EF4-FFF2-40B4-BE49-F238E27FC236}">
                <a16:creationId xmlns:a16="http://schemas.microsoft.com/office/drawing/2014/main" id="{549AB8F4-64B2-724A-21A1-1CEFE4861560}"/>
              </a:ext>
            </a:extLst>
          </p:cNvPr>
          <p:cNvSpPr>
            <a:spLocks noGrp="1" noChangeArrowheads="1"/>
          </p:cNvSpPr>
          <p:nvPr>
            <p:ph type="body" idx="4294967295"/>
          </p:nvPr>
        </p:nvSpPr>
        <p:spPr>
          <a:xfrm>
            <a:off x="397380" y="1163934"/>
            <a:ext cx="11397240" cy="5192486"/>
          </a:xfrm>
        </p:spPr>
        <p:txBody>
          <a:bodyPr>
            <a:normAutofit/>
          </a:bodyPr>
          <a:lstStyle/>
          <a:p>
            <a:pPr algn="l"/>
            <a:r>
              <a:rPr lang="en-SG" b="0" i="0" dirty="0">
                <a:effectLst/>
                <a:latin typeface="+mj-lt"/>
              </a:rPr>
              <a:t>Suppose a signal travels through a transmission medium and its power decreases to one-half of its original value, meaning that P2 is equal to (1/2)P1. In this scenario, the attenuation, or loss of power, can be determined using the following formula:</a:t>
            </a:r>
          </a:p>
          <a:p>
            <a:pPr marL="0" indent="0">
              <a:buNone/>
            </a:pPr>
            <a:br>
              <a:rPr lang="en-SG" dirty="0"/>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r>
              <a:rPr lang="en-US" altLang="en-US" dirty="0">
                <a:latin typeface="+mj-lt"/>
              </a:rPr>
              <a:t>Thus, loss of 3 dB, is equivalent to losing half of the signal power</a:t>
            </a:r>
            <a:endParaRPr lang="en-US" altLang="en-US" sz="2800"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a:extLst>
              <a:ext uri="{FF2B5EF4-FFF2-40B4-BE49-F238E27FC236}">
                <a16:creationId xmlns:a16="http://schemas.microsoft.com/office/drawing/2014/main" id="{F64B17CC-0FFB-09AB-633A-58EED4598A4F}"/>
              </a:ext>
            </a:extLst>
          </p:cNvPr>
          <p:cNvSpPr>
            <a:spLocks noGrp="1"/>
          </p:cNvSpPr>
          <p:nvPr>
            <p:ph type="sldNum" sz="quarter" idx="12"/>
          </p:nvPr>
        </p:nvSpPr>
        <p:spPr/>
        <p:txBody>
          <a:bodyPr/>
          <a:lstStyle/>
          <a:p>
            <a:fld id="{5C6FAEEE-D619-4E65-A0EF-E650D0B3166A}" type="slidenum">
              <a:rPr lang="en-US" smtClean="0"/>
              <a:t>32</a:t>
            </a:fld>
            <a:endParaRPr lang="en-US"/>
          </a:p>
        </p:txBody>
      </p:sp>
      <p:pic>
        <p:nvPicPr>
          <p:cNvPr id="4" name="Picture 17">
            <a:extLst>
              <a:ext uri="{FF2B5EF4-FFF2-40B4-BE49-F238E27FC236}">
                <a16:creationId xmlns:a16="http://schemas.microsoft.com/office/drawing/2014/main" id="{FC182429-3D64-883E-F79A-AF09B74A0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3407963"/>
            <a:ext cx="7226300" cy="7286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7590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1BE2-DCF6-1112-257F-5CD32635EED7}"/>
            </a:ext>
          </a:extLst>
        </p:cNvPr>
        <p:cNvGrpSpPr/>
        <p:nvPr/>
      </p:nvGrpSpPr>
      <p:grpSpPr>
        <a:xfrm>
          <a:off x="0" y="0"/>
          <a:ext cx="0" cy="0"/>
          <a:chOff x="0" y="0"/>
          <a:chExt cx="0" cy="0"/>
        </a:xfrm>
      </p:grpSpPr>
      <p:sp>
        <p:nvSpPr>
          <p:cNvPr id="35844" name="Rectangle 1">
            <a:extLst>
              <a:ext uri="{FF2B5EF4-FFF2-40B4-BE49-F238E27FC236}">
                <a16:creationId xmlns:a16="http://schemas.microsoft.com/office/drawing/2014/main" id="{E5CDBDFE-0C7C-E2F9-6A53-57EB59F70004}"/>
              </a:ext>
            </a:extLst>
          </p:cNvPr>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a:extLst>
              <a:ext uri="{FF2B5EF4-FFF2-40B4-BE49-F238E27FC236}">
                <a16:creationId xmlns:a16="http://schemas.microsoft.com/office/drawing/2014/main" id="{E65240B6-F56B-F7EA-1E24-DF7F63881228}"/>
              </a:ext>
            </a:extLst>
          </p:cNvPr>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A signal passes through an amplifier, resulting in a tenfold increase in power, expressed as P2 = 10P1. The amplification, also known as the power gain, can be calculated as:</a:t>
            </a:r>
            <a:br>
              <a:rPr lang="en-SG" dirty="0">
                <a:latin typeface="+mj-lt"/>
              </a:rPr>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r>
              <a:rPr lang="en-SG" b="0" i="0" dirty="0">
                <a:effectLst/>
                <a:latin typeface="+mj-lt"/>
              </a:rPr>
              <a:t>One reason engineers use decibels to measure changes in signal strength is that decibel values can be easily added or subtracted</a:t>
            </a:r>
          </a:p>
          <a:p>
            <a:r>
              <a:rPr lang="en-SG" altLang="en-US" dirty="0">
                <a:latin typeface="+mj-lt"/>
              </a:rPr>
              <a:t>L1 = 3 dB, L2 = 7 </a:t>
            </a:r>
            <a:r>
              <a:rPr lang="en-SG" altLang="en-US" dirty="0" err="1">
                <a:latin typeface="+mj-lt"/>
              </a:rPr>
              <a:t>db</a:t>
            </a:r>
            <a:r>
              <a:rPr lang="en-SG" altLang="en-US" dirty="0">
                <a:latin typeface="+mj-lt"/>
              </a:rPr>
              <a:t>, Combined loss: 10 dB</a:t>
            </a:r>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a:extLst>
              <a:ext uri="{FF2B5EF4-FFF2-40B4-BE49-F238E27FC236}">
                <a16:creationId xmlns:a16="http://schemas.microsoft.com/office/drawing/2014/main" id="{D6C45312-3D34-6255-E8F4-1A511537A24E}"/>
              </a:ext>
            </a:extLst>
          </p:cNvPr>
          <p:cNvSpPr>
            <a:spLocks noGrp="1"/>
          </p:cNvSpPr>
          <p:nvPr>
            <p:ph type="sldNum" sz="quarter" idx="12"/>
          </p:nvPr>
        </p:nvSpPr>
        <p:spPr/>
        <p:txBody>
          <a:bodyPr/>
          <a:lstStyle/>
          <a:p>
            <a:fld id="{5C6FAEEE-D619-4E65-A0EF-E650D0B3166A}" type="slidenum">
              <a:rPr lang="en-US" smtClean="0"/>
              <a:t>33</a:t>
            </a:fld>
            <a:endParaRPr lang="en-US"/>
          </a:p>
        </p:txBody>
      </p:sp>
      <p:pic>
        <p:nvPicPr>
          <p:cNvPr id="3" name="Picture 14">
            <a:extLst>
              <a:ext uri="{FF2B5EF4-FFF2-40B4-BE49-F238E27FC236}">
                <a16:creationId xmlns:a16="http://schemas.microsoft.com/office/drawing/2014/main" id="{23DEE32C-237B-3022-ACBB-83C31E5F4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2795392"/>
            <a:ext cx="3409950" cy="819150"/>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a:extLst>
              <a:ext uri="{FF2B5EF4-FFF2-40B4-BE49-F238E27FC236}">
                <a16:creationId xmlns:a16="http://schemas.microsoft.com/office/drawing/2014/main" id="{1F7BD8C2-CF78-3BBF-C67C-A2B3CCF5F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4040125"/>
            <a:ext cx="3446463" cy="630237"/>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9925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7242-C2C3-D317-3A50-2C6AA5304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845AF-CC89-F4E4-315D-E8E3570EC17E}"/>
              </a:ext>
            </a:extLst>
          </p:cNvPr>
          <p:cNvSpPr>
            <a:spLocks noGrp="1"/>
          </p:cNvSpPr>
          <p:nvPr>
            <p:ph type="title"/>
          </p:nvPr>
        </p:nvSpPr>
        <p:spPr/>
        <p:txBody>
          <a:bodyPr/>
          <a:lstStyle/>
          <a:p>
            <a:r>
              <a:rPr lang="en-US" dirty="0"/>
              <a:t>Some common numbers</a:t>
            </a:r>
          </a:p>
        </p:txBody>
      </p:sp>
      <p:sp>
        <p:nvSpPr>
          <p:cNvPr id="3" name="Content Placeholder 2">
            <a:extLst>
              <a:ext uri="{FF2B5EF4-FFF2-40B4-BE49-F238E27FC236}">
                <a16:creationId xmlns:a16="http://schemas.microsoft.com/office/drawing/2014/main" id="{92A8F06D-CC21-A5A5-574C-0502D23E2A5F}"/>
              </a:ext>
            </a:extLst>
          </p:cNvPr>
          <p:cNvSpPr>
            <a:spLocks noGrp="1"/>
          </p:cNvSpPr>
          <p:nvPr>
            <p:ph idx="1"/>
          </p:nvPr>
        </p:nvSpPr>
        <p:spPr>
          <a:xfrm>
            <a:off x="838200" y="1690688"/>
            <a:ext cx="10515600" cy="4351338"/>
          </a:xfrm>
        </p:spPr>
        <p:txBody>
          <a:bodyPr/>
          <a:lstStyle/>
          <a:p>
            <a:r>
              <a:rPr lang="en-US" dirty="0">
                <a:latin typeface="+mj-lt"/>
              </a:rPr>
              <a:t>What does a 10 dB increase in signal represent?</a:t>
            </a:r>
          </a:p>
        </p:txBody>
      </p:sp>
      <p:sp>
        <p:nvSpPr>
          <p:cNvPr id="5" name="Slide Number Placeholder 4">
            <a:extLst>
              <a:ext uri="{FF2B5EF4-FFF2-40B4-BE49-F238E27FC236}">
                <a16:creationId xmlns:a16="http://schemas.microsoft.com/office/drawing/2014/main" id="{15C1FEA5-75DA-988F-E84A-A60F46244F51}"/>
              </a:ext>
            </a:extLst>
          </p:cNvPr>
          <p:cNvSpPr>
            <a:spLocks noGrp="1"/>
          </p:cNvSpPr>
          <p:nvPr>
            <p:ph type="sldNum" sz="quarter" idx="12"/>
          </p:nvPr>
        </p:nvSpPr>
        <p:spPr/>
        <p:txBody>
          <a:bodyPr/>
          <a:lstStyle/>
          <a:p>
            <a:fld id="{687B7451-1438-CB4A-8106-82A64F1C7D7B}" type="slidenum">
              <a:rPr lang="sv-SE" smtClean="0"/>
              <a:pPr/>
              <a:t>34</a:t>
            </a:fld>
            <a:endParaRPr lang="sv-SE" dirty="0"/>
          </a:p>
        </p:txBody>
      </p:sp>
    </p:spTree>
    <p:extLst>
      <p:ext uri="{BB962C8B-B14F-4D97-AF65-F5344CB8AC3E}">
        <p14:creationId xmlns:p14="http://schemas.microsoft.com/office/powerpoint/2010/main" val="2686699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D5516-ACB3-19C7-15BB-D2F6F60DB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1EDF1-6A2A-2B75-E6B9-908FF4088C07}"/>
              </a:ext>
            </a:extLst>
          </p:cNvPr>
          <p:cNvSpPr>
            <a:spLocks noGrp="1"/>
          </p:cNvSpPr>
          <p:nvPr>
            <p:ph type="title"/>
          </p:nvPr>
        </p:nvSpPr>
        <p:spPr/>
        <p:txBody>
          <a:bodyPr/>
          <a:lstStyle/>
          <a:p>
            <a:r>
              <a:rPr lang="en-US" dirty="0"/>
              <a:t>Some common numbers</a:t>
            </a:r>
          </a:p>
        </p:txBody>
      </p:sp>
      <p:sp>
        <p:nvSpPr>
          <p:cNvPr id="3" name="Content Placeholder 2">
            <a:extLst>
              <a:ext uri="{FF2B5EF4-FFF2-40B4-BE49-F238E27FC236}">
                <a16:creationId xmlns:a16="http://schemas.microsoft.com/office/drawing/2014/main" id="{993F227D-42F6-6A4E-ECFC-EBC14BC6C1C9}"/>
              </a:ext>
            </a:extLst>
          </p:cNvPr>
          <p:cNvSpPr>
            <a:spLocks noGrp="1"/>
          </p:cNvSpPr>
          <p:nvPr>
            <p:ph idx="1"/>
          </p:nvPr>
        </p:nvSpPr>
        <p:spPr>
          <a:xfrm>
            <a:off x="838200" y="1690688"/>
            <a:ext cx="10515600" cy="4351338"/>
          </a:xfrm>
        </p:spPr>
        <p:txBody>
          <a:bodyPr/>
          <a:lstStyle/>
          <a:p>
            <a:r>
              <a:rPr lang="en-US" dirty="0">
                <a:latin typeface="+mj-lt"/>
              </a:rPr>
              <a:t>What does a 10 dB increase in signal represent?</a:t>
            </a:r>
          </a:p>
          <a:p>
            <a:pPr lvl="1"/>
            <a:r>
              <a:rPr lang="en-US" dirty="0">
                <a:latin typeface="+mj-lt"/>
              </a:rPr>
              <a:t>10X increase in the signal power</a:t>
            </a:r>
          </a:p>
          <a:p>
            <a:endParaRPr lang="en-US" dirty="0">
              <a:latin typeface="+mj-lt"/>
            </a:endParaRPr>
          </a:p>
          <a:p>
            <a:r>
              <a:rPr lang="en-US" dirty="0">
                <a:latin typeface="+mj-lt"/>
              </a:rPr>
              <a:t>What does a 20 dB increase in signal represent?</a:t>
            </a:r>
          </a:p>
          <a:p>
            <a:pPr marL="457200" lvl="1" indent="0">
              <a:buNone/>
            </a:pPr>
            <a:endParaRPr lang="en-US" dirty="0">
              <a:latin typeface="+mj-lt"/>
            </a:endParaRPr>
          </a:p>
        </p:txBody>
      </p:sp>
      <p:sp>
        <p:nvSpPr>
          <p:cNvPr id="5" name="Slide Number Placeholder 4">
            <a:extLst>
              <a:ext uri="{FF2B5EF4-FFF2-40B4-BE49-F238E27FC236}">
                <a16:creationId xmlns:a16="http://schemas.microsoft.com/office/drawing/2014/main" id="{B955ABC7-E7DE-D4F5-FCB7-B3B81F7F620B}"/>
              </a:ext>
            </a:extLst>
          </p:cNvPr>
          <p:cNvSpPr>
            <a:spLocks noGrp="1"/>
          </p:cNvSpPr>
          <p:nvPr>
            <p:ph type="sldNum" sz="quarter" idx="12"/>
          </p:nvPr>
        </p:nvSpPr>
        <p:spPr/>
        <p:txBody>
          <a:bodyPr/>
          <a:lstStyle/>
          <a:p>
            <a:fld id="{687B7451-1438-CB4A-8106-82A64F1C7D7B}" type="slidenum">
              <a:rPr lang="sv-SE" smtClean="0"/>
              <a:pPr/>
              <a:t>35</a:t>
            </a:fld>
            <a:endParaRPr lang="sv-SE" dirty="0"/>
          </a:p>
        </p:txBody>
      </p:sp>
    </p:spTree>
    <p:extLst>
      <p:ext uri="{BB962C8B-B14F-4D97-AF65-F5344CB8AC3E}">
        <p14:creationId xmlns:p14="http://schemas.microsoft.com/office/powerpoint/2010/main" val="3991184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4ABF-A751-84F1-0975-FB3B9CEE3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6DEB5-D8AD-EF93-B166-34BC6E92231B}"/>
              </a:ext>
            </a:extLst>
          </p:cNvPr>
          <p:cNvSpPr>
            <a:spLocks noGrp="1"/>
          </p:cNvSpPr>
          <p:nvPr>
            <p:ph type="title"/>
          </p:nvPr>
        </p:nvSpPr>
        <p:spPr/>
        <p:txBody>
          <a:bodyPr/>
          <a:lstStyle/>
          <a:p>
            <a:r>
              <a:rPr lang="en-US" dirty="0"/>
              <a:t>Some common numbers</a:t>
            </a:r>
          </a:p>
        </p:txBody>
      </p:sp>
      <p:sp>
        <p:nvSpPr>
          <p:cNvPr id="3" name="Content Placeholder 2">
            <a:extLst>
              <a:ext uri="{FF2B5EF4-FFF2-40B4-BE49-F238E27FC236}">
                <a16:creationId xmlns:a16="http://schemas.microsoft.com/office/drawing/2014/main" id="{6FE43C55-519A-0706-E429-C5FA6BF8F052}"/>
              </a:ext>
            </a:extLst>
          </p:cNvPr>
          <p:cNvSpPr>
            <a:spLocks noGrp="1"/>
          </p:cNvSpPr>
          <p:nvPr>
            <p:ph idx="1"/>
          </p:nvPr>
        </p:nvSpPr>
        <p:spPr>
          <a:xfrm>
            <a:off x="838200" y="1690688"/>
            <a:ext cx="10515600" cy="4351338"/>
          </a:xfrm>
        </p:spPr>
        <p:txBody>
          <a:bodyPr/>
          <a:lstStyle/>
          <a:p>
            <a:r>
              <a:rPr lang="en-US" dirty="0">
                <a:latin typeface="+mj-lt"/>
              </a:rPr>
              <a:t>What does a 10 dB increase in signal represent?</a:t>
            </a:r>
          </a:p>
          <a:p>
            <a:pPr lvl="1"/>
            <a:r>
              <a:rPr lang="en-US" dirty="0">
                <a:latin typeface="+mj-lt"/>
              </a:rPr>
              <a:t>10X increase in the signal power</a:t>
            </a:r>
          </a:p>
          <a:p>
            <a:endParaRPr lang="en-US" dirty="0">
              <a:latin typeface="+mj-lt"/>
            </a:endParaRPr>
          </a:p>
          <a:p>
            <a:r>
              <a:rPr lang="en-US" dirty="0">
                <a:latin typeface="+mj-lt"/>
              </a:rPr>
              <a:t>What does a 20 dB increase in signal represent?</a:t>
            </a:r>
          </a:p>
          <a:p>
            <a:pPr lvl="1"/>
            <a:r>
              <a:rPr lang="en-US" dirty="0">
                <a:latin typeface="+mj-lt"/>
              </a:rPr>
              <a:t>100X increase in signal power</a:t>
            </a:r>
          </a:p>
          <a:p>
            <a:pPr lvl="1"/>
            <a:endParaRPr lang="en-US" dirty="0">
              <a:latin typeface="+mj-lt"/>
            </a:endParaRPr>
          </a:p>
          <a:p>
            <a:pPr marL="457200" lvl="1" indent="0">
              <a:buNone/>
            </a:pPr>
            <a:endParaRPr lang="en-US" dirty="0">
              <a:latin typeface="+mj-lt"/>
            </a:endParaRPr>
          </a:p>
        </p:txBody>
      </p:sp>
      <p:sp>
        <p:nvSpPr>
          <p:cNvPr id="5" name="Slide Number Placeholder 4">
            <a:extLst>
              <a:ext uri="{FF2B5EF4-FFF2-40B4-BE49-F238E27FC236}">
                <a16:creationId xmlns:a16="http://schemas.microsoft.com/office/drawing/2014/main" id="{ECCD72F8-BEEA-F11D-5014-E9937E126E09}"/>
              </a:ext>
            </a:extLst>
          </p:cNvPr>
          <p:cNvSpPr>
            <a:spLocks noGrp="1"/>
          </p:cNvSpPr>
          <p:nvPr>
            <p:ph type="sldNum" sz="quarter" idx="12"/>
          </p:nvPr>
        </p:nvSpPr>
        <p:spPr/>
        <p:txBody>
          <a:bodyPr/>
          <a:lstStyle/>
          <a:p>
            <a:fld id="{687B7451-1438-CB4A-8106-82A64F1C7D7B}" type="slidenum">
              <a:rPr lang="sv-SE" smtClean="0"/>
              <a:pPr/>
              <a:t>36</a:t>
            </a:fld>
            <a:endParaRPr lang="sv-SE" dirty="0"/>
          </a:p>
        </p:txBody>
      </p:sp>
    </p:spTree>
    <p:extLst>
      <p:ext uri="{BB962C8B-B14F-4D97-AF65-F5344CB8AC3E}">
        <p14:creationId xmlns:p14="http://schemas.microsoft.com/office/powerpoint/2010/main" val="2951683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2B73C-5E4A-8882-3A91-38B8F32C6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47461C-E6E2-0727-0D10-567F913A9D95}"/>
              </a:ext>
            </a:extLst>
          </p:cNvPr>
          <p:cNvSpPr>
            <a:spLocks noGrp="1"/>
          </p:cNvSpPr>
          <p:nvPr>
            <p:ph type="title"/>
          </p:nvPr>
        </p:nvSpPr>
        <p:spPr/>
        <p:txBody>
          <a:bodyPr/>
          <a:lstStyle/>
          <a:p>
            <a:r>
              <a:rPr lang="en-US" dirty="0"/>
              <a:t>Some common numbers</a:t>
            </a:r>
          </a:p>
        </p:txBody>
      </p:sp>
      <p:sp>
        <p:nvSpPr>
          <p:cNvPr id="3" name="Content Placeholder 2">
            <a:extLst>
              <a:ext uri="{FF2B5EF4-FFF2-40B4-BE49-F238E27FC236}">
                <a16:creationId xmlns:a16="http://schemas.microsoft.com/office/drawing/2014/main" id="{A1632F69-1BB1-A361-973E-C48D7D7FBDAD}"/>
              </a:ext>
            </a:extLst>
          </p:cNvPr>
          <p:cNvSpPr>
            <a:spLocks noGrp="1"/>
          </p:cNvSpPr>
          <p:nvPr>
            <p:ph idx="1"/>
          </p:nvPr>
        </p:nvSpPr>
        <p:spPr>
          <a:xfrm>
            <a:off x="838200" y="1690688"/>
            <a:ext cx="10515600" cy="4351338"/>
          </a:xfrm>
        </p:spPr>
        <p:txBody>
          <a:bodyPr/>
          <a:lstStyle/>
          <a:p>
            <a:r>
              <a:rPr lang="en-US" dirty="0">
                <a:latin typeface="+mj-lt"/>
              </a:rPr>
              <a:t>What does a 10 dB increase in signal represent?</a:t>
            </a:r>
          </a:p>
          <a:p>
            <a:pPr lvl="1"/>
            <a:r>
              <a:rPr lang="en-US" dirty="0">
                <a:latin typeface="+mj-lt"/>
              </a:rPr>
              <a:t>10X increase in the signal power</a:t>
            </a:r>
          </a:p>
          <a:p>
            <a:endParaRPr lang="en-US" dirty="0">
              <a:latin typeface="+mj-lt"/>
            </a:endParaRPr>
          </a:p>
          <a:p>
            <a:r>
              <a:rPr lang="en-US" dirty="0">
                <a:latin typeface="+mj-lt"/>
              </a:rPr>
              <a:t>What does a 20 dB increase in signal represent?</a:t>
            </a:r>
          </a:p>
          <a:p>
            <a:pPr lvl="1"/>
            <a:r>
              <a:rPr lang="en-US" dirty="0">
                <a:latin typeface="+mj-lt"/>
              </a:rPr>
              <a:t>100X increase in signal power</a:t>
            </a:r>
          </a:p>
          <a:p>
            <a:pPr lvl="1"/>
            <a:endParaRPr lang="en-US" dirty="0">
              <a:latin typeface="+mj-lt"/>
            </a:endParaRPr>
          </a:p>
          <a:p>
            <a:r>
              <a:rPr lang="en-US" dirty="0">
                <a:latin typeface="+mj-lt"/>
              </a:rPr>
              <a:t>What does a 30 dB increase in signal represent?</a:t>
            </a:r>
          </a:p>
          <a:p>
            <a:pPr lvl="1"/>
            <a:endParaRPr lang="en-US" dirty="0">
              <a:latin typeface="+mj-lt"/>
            </a:endParaRPr>
          </a:p>
          <a:p>
            <a:pPr marL="457200" lvl="1" indent="0">
              <a:buNone/>
            </a:pPr>
            <a:endParaRPr lang="en-US" dirty="0">
              <a:latin typeface="+mj-lt"/>
            </a:endParaRPr>
          </a:p>
        </p:txBody>
      </p:sp>
      <p:sp>
        <p:nvSpPr>
          <p:cNvPr id="5" name="Slide Number Placeholder 4">
            <a:extLst>
              <a:ext uri="{FF2B5EF4-FFF2-40B4-BE49-F238E27FC236}">
                <a16:creationId xmlns:a16="http://schemas.microsoft.com/office/drawing/2014/main" id="{A3638E69-434B-3DB0-0C0F-13FD5AD34253}"/>
              </a:ext>
            </a:extLst>
          </p:cNvPr>
          <p:cNvSpPr>
            <a:spLocks noGrp="1"/>
          </p:cNvSpPr>
          <p:nvPr>
            <p:ph type="sldNum" sz="quarter" idx="12"/>
          </p:nvPr>
        </p:nvSpPr>
        <p:spPr/>
        <p:txBody>
          <a:bodyPr/>
          <a:lstStyle/>
          <a:p>
            <a:fld id="{687B7451-1438-CB4A-8106-82A64F1C7D7B}" type="slidenum">
              <a:rPr lang="sv-SE" smtClean="0"/>
              <a:pPr/>
              <a:t>37</a:t>
            </a:fld>
            <a:endParaRPr lang="sv-SE" dirty="0"/>
          </a:p>
        </p:txBody>
      </p:sp>
    </p:spTree>
    <p:extLst>
      <p:ext uri="{BB962C8B-B14F-4D97-AF65-F5344CB8AC3E}">
        <p14:creationId xmlns:p14="http://schemas.microsoft.com/office/powerpoint/2010/main" val="3323596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88579-978E-511B-91E5-643E80F7C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EDF5B-EB9A-1303-503C-A091BA02C709}"/>
              </a:ext>
            </a:extLst>
          </p:cNvPr>
          <p:cNvSpPr>
            <a:spLocks noGrp="1"/>
          </p:cNvSpPr>
          <p:nvPr>
            <p:ph type="title"/>
          </p:nvPr>
        </p:nvSpPr>
        <p:spPr/>
        <p:txBody>
          <a:bodyPr/>
          <a:lstStyle/>
          <a:p>
            <a:r>
              <a:rPr lang="en-US" dirty="0"/>
              <a:t>Some common numbers</a:t>
            </a:r>
          </a:p>
        </p:txBody>
      </p:sp>
      <p:sp>
        <p:nvSpPr>
          <p:cNvPr id="3" name="Content Placeholder 2">
            <a:extLst>
              <a:ext uri="{FF2B5EF4-FFF2-40B4-BE49-F238E27FC236}">
                <a16:creationId xmlns:a16="http://schemas.microsoft.com/office/drawing/2014/main" id="{5821F9B5-12F9-1B96-C1B2-50AAFD56DAC5}"/>
              </a:ext>
            </a:extLst>
          </p:cNvPr>
          <p:cNvSpPr>
            <a:spLocks noGrp="1"/>
          </p:cNvSpPr>
          <p:nvPr>
            <p:ph idx="1"/>
          </p:nvPr>
        </p:nvSpPr>
        <p:spPr>
          <a:xfrm>
            <a:off x="838200" y="1690688"/>
            <a:ext cx="10515600" cy="4351338"/>
          </a:xfrm>
        </p:spPr>
        <p:txBody>
          <a:bodyPr/>
          <a:lstStyle/>
          <a:p>
            <a:r>
              <a:rPr lang="en-US" dirty="0">
                <a:latin typeface="+mj-lt"/>
              </a:rPr>
              <a:t>What does a 10 dB increase in signal represent?</a:t>
            </a:r>
          </a:p>
          <a:p>
            <a:pPr lvl="1"/>
            <a:r>
              <a:rPr lang="en-US" dirty="0">
                <a:latin typeface="+mj-lt"/>
              </a:rPr>
              <a:t>10X increase in the signal power</a:t>
            </a:r>
          </a:p>
          <a:p>
            <a:endParaRPr lang="en-US" dirty="0">
              <a:latin typeface="+mj-lt"/>
            </a:endParaRPr>
          </a:p>
          <a:p>
            <a:r>
              <a:rPr lang="en-US" dirty="0">
                <a:latin typeface="+mj-lt"/>
              </a:rPr>
              <a:t>What does a 20 dB increase in signal represent?</a:t>
            </a:r>
          </a:p>
          <a:p>
            <a:pPr lvl="1"/>
            <a:r>
              <a:rPr lang="en-US" dirty="0">
                <a:latin typeface="+mj-lt"/>
              </a:rPr>
              <a:t>100X increase in signal power</a:t>
            </a:r>
          </a:p>
          <a:p>
            <a:pPr lvl="1"/>
            <a:endParaRPr lang="en-US" dirty="0">
              <a:latin typeface="+mj-lt"/>
            </a:endParaRPr>
          </a:p>
          <a:p>
            <a:r>
              <a:rPr lang="en-US" dirty="0">
                <a:latin typeface="+mj-lt"/>
              </a:rPr>
              <a:t>What does a 30 dB increase in signal represent?</a:t>
            </a:r>
          </a:p>
          <a:p>
            <a:pPr lvl="1"/>
            <a:r>
              <a:rPr lang="en-US" dirty="0">
                <a:latin typeface="+mj-lt"/>
              </a:rPr>
              <a:t>1000X increase in signal power</a:t>
            </a:r>
          </a:p>
          <a:p>
            <a:pPr marL="457200" lvl="1" indent="0">
              <a:buNone/>
            </a:pPr>
            <a:endParaRPr lang="en-US" dirty="0">
              <a:latin typeface="+mj-lt"/>
            </a:endParaRPr>
          </a:p>
        </p:txBody>
      </p:sp>
      <p:sp>
        <p:nvSpPr>
          <p:cNvPr id="5" name="Slide Number Placeholder 4">
            <a:extLst>
              <a:ext uri="{FF2B5EF4-FFF2-40B4-BE49-F238E27FC236}">
                <a16:creationId xmlns:a16="http://schemas.microsoft.com/office/drawing/2014/main" id="{3F57F615-49EF-01F5-1FF5-731DFD18E63E}"/>
              </a:ext>
            </a:extLst>
          </p:cNvPr>
          <p:cNvSpPr>
            <a:spLocks noGrp="1"/>
          </p:cNvSpPr>
          <p:nvPr>
            <p:ph type="sldNum" sz="quarter" idx="12"/>
          </p:nvPr>
        </p:nvSpPr>
        <p:spPr/>
        <p:txBody>
          <a:bodyPr/>
          <a:lstStyle/>
          <a:p>
            <a:fld id="{687B7451-1438-CB4A-8106-82A64F1C7D7B}" type="slidenum">
              <a:rPr lang="sv-SE" smtClean="0"/>
              <a:pPr/>
              <a:t>38</a:t>
            </a:fld>
            <a:endParaRPr lang="sv-SE" dirty="0"/>
          </a:p>
        </p:txBody>
      </p:sp>
    </p:spTree>
    <p:extLst>
      <p:ext uri="{BB962C8B-B14F-4D97-AF65-F5344CB8AC3E}">
        <p14:creationId xmlns:p14="http://schemas.microsoft.com/office/powerpoint/2010/main" val="3913610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2ABB2-E2CF-FEC5-15D8-EC906CAAA4E8}"/>
            </a:ext>
          </a:extLst>
        </p:cNvPr>
        <p:cNvGrpSpPr/>
        <p:nvPr/>
      </p:nvGrpSpPr>
      <p:grpSpPr>
        <a:xfrm>
          <a:off x="0" y="0"/>
          <a:ext cx="0" cy="0"/>
          <a:chOff x="0" y="0"/>
          <a:chExt cx="0" cy="0"/>
        </a:xfrm>
      </p:grpSpPr>
      <p:sp>
        <p:nvSpPr>
          <p:cNvPr id="35844" name="Rectangle 1">
            <a:extLst>
              <a:ext uri="{FF2B5EF4-FFF2-40B4-BE49-F238E27FC236}">
                <a16:creationId xmlns:a16="http://schemas.microsoft.com/office/drawing/2014/main" id="{AAA8B8F6-E4F8-458C-AE66-98B7B403349A}"/>
              </a:ext>
            </a:extLst>
          </p:cNvPr>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Unit of power of a signal: dBm (decibel milliwatt)</a:t>
            </a:r>
          </a:p>
        </p:txBody>
      </p:sp>
      <p:sp>
        <p:nvSpPr>
          <p:cNvPr id="35845" name="Rectangle 2">
            <a:extLst>
              <a:ext uri="{FF2B5EF4-FFF2-40B4-BE49-F238E27FC236}">
                <a16:creationId xmlns:a16="http://schemas.microsoft.com/office/drawing/2014/main" id="{559AF9E9-A921-EF35-B2BC-BEA0EF86B452}"/>
              </a:ext>
            </a:extLst>
          </p:cNvPr>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Decibel (dBm) is a measure of signal power, calculated as 10 log10 (Pm) where Pm is power in milliwatts</a:t>
            </a:r>
          </a:p>
          <a:p>
            <a:pPr algn="l"/>
            <a:endParaRPr lang="en-SG" b="0" i="0" dirty="0">
              <a:effectLst/>
              <a:latin typeface="+mj-lt"/>
            </a:endParaRPr>
          </a:p>
          <a:p>
            <a:r>
              <a:rPr lang="en-SG" altLang="en-US" sz="2800" dirty="0">
                <a:latin typeface="+mj-lt"/>
              </a:rPr>
              <a:t>Example: </a:t>
            </a:r>
            <a:r>
              <a:rPr lang="en-US" altLang="en-US" baseline="0" dirty="0">
                <a:latin typeface="+mj-lt"/>
              </a:rPr>
              <a:t>Calculate the power of a signal with dB</a:t>
            </a:r>
            <a:r>
              <a:rPr lang="en-US" altLang="en-US" baseline="-25000" dirty="0">
                <a:latin typeface="+mj-lt"/>
              </a:rPr>
              <a:t>m</a:t>
            </a:r>
            <a:r>
              <a:rPr lang="en-US" altLang="en-US" baseline="0" dirty="0">
                <a:latin typeface="+mj-lt"/>
              </a:rPr>
              <a:t> = −30</a:t>
            </a:r>
          </a:p>
          <a:p>
            <a:endParaRPr lang="en-US" altLang="en-US" dirty="0">
              <a:latin typeface="+mj-lt"/>
            </a:endParaRPr>
          </a:p>
          <a:p>
            <a:endParaRPr lang="en-US" altLang="en-US" baseline="0" dirty="0">
              <a:latin typeface="+mj-lt"/>
            </a:endParaRPr>
          </a:p>
          <a:p>
            <a:endParaRPr lang="en-US" altLang="en-US" dirty="0">
              <a:latin typeface="+mj-lt"/>
            </a:endParaRPr>
          </a:p>
          <a:p>
            <a:endParaRPr lang="en-US" altLang="en-US" baseline="0" dirty="0">
              <a:latin typeface="+mj-lt"/>
            </a:endParaRPr>
          </a:p>
          <a:p>
            <a:endParaRPr lang="en-US" altLang="en-US" dirty="0">
              <a:latin typeface="+mj-lt"/>
            </a:endParaRPr>
          </a:p>
          <a:p>
            <a:pPr algn="l"/>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a:extLst>
              <a:ext uri="{FF2B5EF4-FFF2-40B4-BE49-F238E27FC236}">
                <a16:creationId xmlns:a16="http://schemas.microsoft.com/office/drawing/2014/main" id="{5BF97F9F-D658-2A4C-9BE8-7147A1F97CDA}"/>
              </a:ext>
            </a:extLst>
          </p:cNvPr>
          <p:cNvSpPr>
            <a:spLocks noGrp="1"/>
          </p:cNvSpPr>
          <p:nvPr>
            <p:ph type="sldNum" sz="quarter" idx="12"/>
          </p:nvPr>
        </p:nvSpPr>
        <p:spPr/>
        <p:txBody>
          <a:bodyPr/>
          <a:lstStyle/>
          <a:p>
            <a:fld id="{5C6FAEEE-D619-4E65-A0EF-E650D0B3166A}" type="slidenum">
              <a:rPr lang="en-US" smtClean="0"/>
              <a:t>39</a:t>
            </a:fld>
            <a:endParaRPr lang="en-US"/>
          </a:p>
        </p:txBody>
      </p:sp>
      <p:pic>
        <p:nvPicPr>
          <p:cNvPr id="4" name="Picture 14">
            <a:extLst>
              <a:ext uri="{FF2B5EF4-FFF2-40B4-BE49-F238E27FC236}">
                <a16:creationId xmlns:a16="http://schemas.microsoft.com/office/drawing/2014/main" id="{77EFD39E-AD4C-C6E0-AD06-133045264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58" y="3657898"/>
            <a:ext cx="8415376" cy="1480458"/>
          </a:xfrm>
          <a:prstGeom prst="rect">
            <a:avLst/>
          </a:prstGeom>
          <a:noFill/>
          <a:ln w="57150" cmpd="thickThin">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809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9A4D0-301C-4655-6FF7-F4E16B3D33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73989-3212-9715-F269-0554CCD5D741}"/>
              </a:ext>
            </a:extLst>
          </p:cNvPr>
          <p:cNvSpPr>
            <a:spLocks noGrp="1"/>
          </p:cNvSpPr>
          <p:nvPr>
            <p:ph idx="1"/>
          </p:nvPr>
        </p:nvSpPr>
        <p:spPr>
          <a:xfrm>
            <a:off x="1141798" y="3060542"/>
            <a:ext cx="10430441" cy="1775618"/>
          </a:xfrm>
        </p:spPr>
        <p:txBody>
          <a:bodyPr>
            <a:normAutofit/>
          </a:bodyPr>
          <a:lstStyle/>
          <a:p>
            <a:pPr marL="0" indent="0" algn="ctr">
              <a:buNone/>
            </a:pPr>
            <a:r>
              <a:rPr lang="en-US" sz="5200" dirty="0"/>
              <a:t>Quick Recap</a:t>
            </a:r>
          </a:p>
          <a:p>
            <a:endParaRPr lang="en-US" dirty="0">
              <a:latin typeface="+mj-lt"/>
            </a:endParaRPr>
          </a:p>
        </p:txBody>
      </p:sp>
      <p:sp>
        <p:nvSpPr>
          <p:cNvPr id="12" name="Slide Number Placeholder 11">
            <a:extLst>
              <a:ext uri="{FF2B5EF4-FFF2-40B4-BE49-F238E27FC236}">
                <a16:creationId xmlns:a16="http://schemas.microsoft.com/office/drawing/2014/main" id="{D6D79712-BDFE-26B0-E93F-78DE3C7D0E8D}"/>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2" name="Footer Placeholder 1">
            <a:extLst>
              <a:ext uri="{FF2B5EF4-FFF2-40B4-BE49-F238E27FC236}">
                <a16:creationId xmlns:a16="http://schemas.microsoft.com/office/drawing/2014/main" id="{05609C11-658E-54A1-7026-E9074F21DA9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78974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EBC1-731B-EC9D-195E-A6535243107F}"/>
              </a:ext>
            </a:extLst>
          </p:cNvPr>
          <p:cNvSpPr>
            <a:spLocks noGrp="1"/>
          </p:cNvSpPr>
          <p:nvPr>
            <p:ph type="title"/>
          </p:nvPr>
        </p:nvSpPr>
        <p:spPr/>
        <p:txBody>
          <a:bodyPr/>
          <a:lstStyle/>
          <a:p>
            <a:r>
              <a:rPr lang="en-US" dirty="0"/>
              <a:t>Some useful values to remember</a:t>
            </a:r>
          </a:p>
        </p:txBody>
      </p:sp>
      <p:sp>
        <p:nvSpPr>
          <p:cNvPr id="3" name="Content Placeholder 2">
            <a:extLst>
              <a:ext uri="{FF2B5EF4-FFF2-40B4-BE49-F238E27FC236}">
                <a16:creationId xmlns:a16="http://schemas.microsoft.com/office/drawing/2014/main" id="{AAA1A870-C355-EFA8-C519-678ED36E3731}"/>
              </a:ext>
            </a:extLst>
          </p:cNvPr>
          <p:cNvSpPr>
            <a:spLocks noGrp="1"/>
          </p:cNvSpPr>
          <p:nvPr>
            <p:ph idx="1"/>
          </p:nvPr>
        </p:nvSpPr>
        <p:spPr>
          <a:xfrm>
            <a:off x="838200" y="1690688"/>
            <a:ext cx="10515600" cy="4351338"/>
          </a:xfrm>
        </p:spPr>
        <p:txBody>
          <a:bodyPr/>
          <a:lstStyle/>
          <a:p>
            <a:r>
              <a:rPr lang="en-US" dirty="0">
                <a:latin typeface="+mj-lt"/>
              </a:rPr>
              <a:t>3 dB reduction corresponds to a loss of half of the power.  3 dB decrease results in a power that is 50% lower than the original value</a:t>
            </a:r>
          </a:p>
          <a:p>
            <a:r>
              <a:rPr lang="en-US" dirty="0">
                <a:latin typeface="+mj-lt"/>
              </a:rPr>
              <a:t>0 dBm represents a transmit power of 1 milliwatt (</a:t>
            </a:r>
            <a:r>
              <a:rPr lang="en-US" dirty="0" err="1">
                <a:latin typeface="+mj-lt"/>
              </a:rPr>
              <a:t>mW</a:t>
            </a:r>
            <a:r>
              <a:rPr lang="en-US" dirty="0">
                <a:latin typeface="+mj-lt"/>
              </a:rPr>
              <a:t>). This is commonly used as a reference point in communication systems</a:t>
            </a:r>
          </a:p>
          <a:p>
            <a:r>
              <a:rPr lang="en-US" dirty="0">
                <a:latin typeface="+mj-lt"/>
              </a:rPr>
              <a:t>30 dBm, which corresponds to a transmit power of 1 watt (W). It is often the maximum permissible output power for devices operating in unlicensed frequency bands, such as those used in Wi-Fi and other wireless communication technologies.</a:t>
            </a:r>
          </a:p>
        </p:txBody>
      </p:sp>
      <p:sp>
        <p:nvSpPr>
          <p:cNvPr id="4" name="Footer Placeholder 3">
            <a:extLst>
              <a:ext uri="{FF2B5EF4-FFF2-40B4-BE49-F238E27FC236}">
                <a16:creationId xmlns:a16="http://schemas.microsoft.com/office/drawing/2014/main" id="{B27F39FA-EE14-2201-0F90-F22FF3EDD31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568BF2D-9122-C612-A746-BCCF5FE0D0AB}"/>
              </a:ext>
            </a:extLst>
          </p:cNvPr>
          <p:cNvSpPr>
            <a:spLocks noGrp="1"/>
          </p:cNvSpPr>
          <p:nvPr>
            <p:ph type="sldNum" sz="quarter" idx="12"/>
          </p:nvPr>
        </p:nvSpPr>
        <p:spPr/>
        <p:txBody>
          <a:bodyPr/>
          <a:lstStyle/>
          <a:p>
            <a:fld id="{687B7451-1438-CB4A-8106-82A64F1C7D7B}" type="slidenum">
              <a:rPr lang="sv-SE" smtClean="0"/>
              <a:pPr/>
              <a:t>40</a:t>
            </a:fld>
            <a:endParaRPr lang="sv-SE" dirty="0"/>
          </a:p>
        </p:txBody>
      </p:sp>
    </p:spTree>
    <p:extLst>
      <p:ext uri="{BB962C8B-B14F-4D97-AF65-F5344CB8AC3E}">
        <p14:creationId xmlns:p14="http://schemas.microsoft.com/office/powerpoint/2010/main" val="1791688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11B6-6685-A150-4BAC-3452CC407FE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7FFCF-539A-8111-4D94-107A36641436}"/>
              </a:ext>
            </a:extLst>
          </p:cNvPr>
          <p:cNvSpPr>
            <a:spLocks noGrp="1"/>
          </p:cNvSpPr>
          <p:nvPr>
            <p:ph idx="1"/>
          </p:nvPr>
        </p:nvSpPr>
        <p:spPr>
          <a:xfrm>
            <a:off x="419100" y="2022689"/>
            <a:ext cx="11353800" cy="2534798"/>
          </a:xfrm>
        </p:spPr>
        <p:txBody>
          <a:bodyPr>
            <a:normAutofit/>
          </a:bodyPr>
          <a:lstStyle/>
          <a:p>
            <a:r>
              <a:rPr lang="en-SG"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sz="3200" b="1" dirty="0">
                <a:solidFill>
                  <a:srgbClr val="0E0E0E"/>
                </a:solidFill>
                <a:effectLst/>
              </a:rPr>
              <a:t>Line of Sight and Non Line of Sight</a:t>
            </a:r>
          </a:p>
          <a:p>
            <a:r>
              <a:rPr lang="en-SG" b="1" dirty="0">
                <a:solidFill>
                  <a:srgbClr val="0E0E0E"/>
                </a:solidFill>
                <a:effectLst/>
                <a:latin typeface="+mj-lt"/>
              </a:rPr>
              <a:t>Modulation Basics</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804C7B60-E57A-C9AC-858B-57DE3B5EBDED}"/>
              </a:ext>
            </a:extLst>
          </p:cNvPr>
          <p:cNvSpPr>
            <a:spLocks noGrp="1"/>
          </p:cNvSpPr>
          <p:nvPr>
            <p:ph type="sldNum" sz="quarter" idx="12"/>
          </p:nvPr>
        </p:nvSpPr>
        <p:spPr/>
        <p:txBody>
          <a:bodyPr/>
          <a:lstStyle/>
          <a:p>
            <a:fld id="{687B7451-1438-CB4A-8106-82A64F1C7D7B}" type="slidenum">
              <a:rPr lang="sv-SE" smtClean="0"/>
              <a:t>41</a:t>
            </a:fld>
            <a:endParaRPr lang="sv-SE" dirty="0"/>
          </a:p>
        </p:txBody>
      </p:sp>
      <p:sp>
        <p:nvSpPr>
          <p:cNvPr id="5" name="Title 4">
            <a:extLst>
              <a:ext uri="{FF2B5EF4-FFF2-40B4-BE49-F238E27FC236}">
                <a16:creationId xmlns:a16="http://schemas.microsoft.com/office/drawing/2014/main" id="{2973BE92-1FC1-2073-BCEA-2E48C2EE4BE9}"/>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A39312C-83ED-6ADF-AEA6-6F340322B91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6988029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42</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383821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43</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45909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44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Long range wireless transmissions using IoT devices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pic>
        <p:nvPicPr>
          <p:cNvPr id="2" name="videoplayback (1).mp4" descr="videoplayback (1).mp4">
            <a:hlinkClick r:id="" action="ppaction://media"/>
            <a:extLst>
              <a:ext uri="{FF2B5EF4-FFF2-40B4-BE49-F238E27FC236}">
                <a16:creationId xmlns:a16="http://schemas.microsoft.com/office/drawing/2014/main" id="{FE33D505-7FB3-CF5B-6405-0D3686CB47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6261" y="1297430"/>
            <a:ext cx="8819478" cy="4905835"/>
          </a:xfrm>
          <a:prstGeom prst="rect">
            <a:avLst/>
          </a:prstGeom>
        </p:spPr>
      </p:pic>
    </p:spTree>
    <p:extLst>
      <p:ext uri="{BB962C8B-B14F-4D97-AF65-F5344CB8AC3E}">
        <p14:creationId xmlns:p14="http://schemas.microsoft.com/office/powerpoint/2010/main" val="40218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546059" y="370430"/>
            <a:ext cx="11645942" cy="975995"/>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
        <p:nvSpPr>
          <p:cNvPr id="35845" name="Rectangle 2"/>
          <p:cNvSpPr>
            <a:spLocks noGrp="1" noChangeArrowheads="1"/>
          </p:cNvSpPr>
          <p:nvPr>
            <p:ph type="body" idx="4294967295"/>
          </p:nvPr>
        </p:nvSpPr>
        <p:spPr>
          <a:xfrm>
            <a:off x="546059" y="1665514"/>
            <a:ext cx="9317144" cy="4822056"/>
          </a:xfrm>
        </p:spPr>
        <p:txBody>
          <a:bodyPr>
            <a:normAutofit/>
          </a:bodyPr>
          <a:lstStyle/>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nvGraphicFramePr>
        <p:xfrm>
          <a:off x="4615636" y="2263330"/>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4615636" y="2263330"/>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45</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106386" y="151168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46</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47</a:t>
            </a:fld>
            <a:endParaRPr lang="en-US"/>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FEE0C766-13D7-D43E-ECE0-799736A89090}"/>
              </a:ext>
            </a:extLst>
          </p:cNvPr>
          <p:cNvSpPr>
            <a:spLocks noGrp="1"/>
          </p:cNvSpPr>
          <p:nvPr>
            <p:ph type="title"/>
          </p:nvPr>
        </p:nvSpPr>
        <p:spPr>
          <a:xfrm>
            <a:off x="789165" y="511493"/>
            <a:ext cx="11124793" cy="1325563"/>
          </a:xfrm>
        </p:spPr>
        <p:txBody>
          <a:bodyPr>
            <a:normAutofit/>
          </a:bodyPr>
          <a:lstStyle/>
          <a:p>
            <a:r>
              <a:rPr lang="en-US" sz="4000" dirty="0">
                <a:latin typeface="+mn-lt"/>
              </a:rPr>
              <a:t>Radio propagation is complex in real-world, especially when obstacles are present</a:t>
            </a:r>
          </a:p>
        </p:txBody>
      </p:sp>
    </p:spTree>
    <p:extLst>
      <p:ext uri="{BB962C8B-B14F-4D97-AF65-F5344CB8AC3E}">
        <p14:creationId xmlns:p14="http://schemas.microsoft.com/office/powerpoint/2010/main" val="196531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48</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1768994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20EE-A3CA-390D-8A3A-E32B85F0C3C0}"/>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AFCA5DC4-3001-DA49-0742-E7C0C5F63CF4}"/>
              </a:ext>
            </a:extLst>
          </p:cNvPr>
          <p:cNvSpPr>
            <a:spLocks noGrp="1" noChangeArrowheads="1"/>
          </p:cNvSpPr>
          <p:nvPr>
            <p:ph type="title" idx="4294967295"/>
          </p:nvPr>
        </p:nvSpPr>
        <p:spPr>
          <a:xfrm>
            <a:off x="540002" y="228538"/>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C951B412-F151-0EB6-18D4-CD24C5D44D72}"/>
              </a:ext>
            </a:extLst>
          </p:cNvPr>
          <p:cNvSpPr>
            <a:spLocks noGrp="1"/>
          </p:cNvSpPr>
          <p:nvPr>
            <p:ph type="sldNum" sz="quarter" idx="12"/>
          </p:nvPr>
        </p:nvSpPr>
        <p:spPr/>
        <p:txBody>
          <a:bodyPr/>
          <a:lstStyle/>
          <a:p>
            <a:fld id="{5C6FAEEE-D619-4E65-A0EF-E650D0B3166A}" type="slidenum">
              <a:rPr lang="en-US" smtClean="0"/>
              <a:t>49</a:t>
            </a:fld>
            <a:endParaRPr lang="en-US"/>
          </a:p>
        </p:txBody>
      </p:sp>
      <p:sp>
        <p:nvSpPr>
          <p:cNvPr id="4" name="Content Placeholder 2">
            <a:extLst>
              <a:ext uri="{FF2B5EF4-FFF2-40B4-BE49-F238E27FC236}">
                <a16:creationId xmlns:a16="http://schemas.microsoft.com/office/drawing/2014/main" id="{5F4BF616-162E-5B40-1A3E-54073993EA68}"/>
              </a:ext>
            </a:extLst>
          </p:cNvPr>
          <p:cNvSpPr>
            <a:spLocks noGrp="1"/>
          </p:cNvSpPr>
          <p:nvPr>
            <p:ph idx="1"/>
          </p:nvPr>
        </p:nvSpPr>
        <p:spPr>
          <a:xfrm>
            <a:off x="540002" y="1331396"/>
            <a:ext cx="10868226" cy="5024954"/>
          </a:xfrm>
        </p:spPr>
        <p:txBody>
          <a:bodyPr>
            <a:normAutofit lnSpcReduction="10000"/>
          </a:bodyPr>
          <a:lstStyle/>
          <a:p>
            <a:pPr marL="0" indent="0" algn="just">
              <a:buNone/>
            </a:pPr>
            <a:r>
              <a:rPr lang="en-SG" b="1" dirty="0">
                <a:latin typeface="+mj-lt"/>
              </a:rPr>
              <a:t>Question: </a:t>
            </a:r>
            <a:r>
              <a:rPr lang="en-SG" dirty="0">
                <a:latin typeface="+mj-lt"/>
              </a:rPr>
              <a:t>A wireless receiver with an effective radius of 100cm is receiving signals at 2 GHz from a transmitter that transmits at a power of 100W and a gain of 40dB (or 10,000).  Assume path loss exponent is 2. </a:t>
            </a:r>
          </a:p>
          <a:p>
            <a:pPr marL="0" indent="0" algn="just">
              <a:buNone/>
            </a:pPr>
            <a:endParaRPr lang="en-SG" dirty="0">
              <a:latin typeface="+mj-lt"/>
            </a:endParaRPr>
          </a:p>
          <a:p>
            <a:pPr marL="514350" indent="-514350" algn="just">
              <a:buAutoNum type="alphaLcParenBoth"/>
            </a:pPr>
            <a:r>
              <a:rPr lang="en-SG" dirty="0">
                <a:latin typeface="+mj-lt"/>
              </a:rPr>
              <a:t>What is the gain of the receiver antenna? </a:t>
            </a:r>
          </a:p>
          <a:p>
            <a:pPr marL="514350" indent="-514350" algn="just">
              <a:buAutoNum type="alphaLcParenBoth"/>
            </a:pPr>
            <a:r>
              <a:rPr lang="en-SG" dirty="0">
                <a:latin typeface="+mj-lt"/>
              </a:rPr>
              <a:t>What is the received power if the receiver is 1km away from the transmitter? </a:t>
            </a:r>
          </a:p>
          <a:p>
            <a:pPr marL="514350" indent="-514350" algn="just">
              <a:buAutoNum type="alphaLcParenBoth"/>
            </a:pPr>
            <a:r>
              <a:rPr lang="en-SG" dirty="0">
                <a:latin typeface="+mj-lt"/>
              </a:rPr>
              <a:t>If the receiver is receiving signals at 900 MHz frequency (instead of 2GHz), please calculate (a) and (b) again? </a:t>
            </a:r>
          </a:p>
          <a:p>
            <a:pPr marL="0" indent="0" algn="just">
              <a:buNone/>
            </a:pPr>
            <a:endParaRPr lang="en-SG" dirty="0">
              <a:latin typeface="+mj-lt"/>
            </a:endParaRPr>
          </a:p>
          <a:p>
            <a:pPr marL="0" indent="0" algn="just">
              <a:buNone/>
            </a:pPr>
            <a:r>
              <a:rPr lang="en-SG" dirty="0">
                <a:latin typeface="+mj-lt"/>
              </a:rPr>
              <a:t>What do you notice and why?</a:t>
            </a:r>
            <a:endParaRPr lang="en-US" dirty="0">
              <a:latin typeface="+mj-lt"/>
            </a:endParaRPr>
          </a:p>
        </p:txBody>
      </p:sp>
    </p:spTree>
    <p:extLst>
      <p:ext uri="{BB962C8B-B14F-4D97-AF65-F5344CB8AC3E}">
        <p14:creationId xmlns:p14="http://schemas.microsoft.com/office/powerpoint/2010/main" val="41119882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5</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64A70-9169-7F50-4A22-90FEB823DDA4}"/>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9AF93E6B-C64F-97EF-FE60-4056CEFAACE4}"/>
              </a:ext>
            </a:extLst>
          </p:cNvPr>
          <p:cNvSpPr>
            <a:spLocks noGrp="1" noChangeArrowheads="1"/>
          </p:cNvSpPr>
          <p:nvPr>
            <p:ph type="body" idx="4294967295"/>
          </p:nvPr>
        </p:nvSpPr>
        <p:spPr>
          <a:xfrm>
            <a:off x="594922" y="1228527"/>
            <a:ext cx="10774118" cy="5310385"/>
          </a:xfrm>
        </p:spPr>
        <p:txBody>
          <a:bodyPr>
            <a:normAutofit/>
          </a:bodyPr>
          <a:lstStyle/>
          <a:p>
            <a:pPr algn="just"/>
            <a:r>
              <a:rPr lang="en-SG" dirty="0">
                <a:solidFill>
                  <a:srgbClr val="0E0E0E"/>
                </a:solidFill>
                <a:effectLst/>
                <a:latin typeface="+mj-lt"/>
              </a:rPr>
              <a:t>Total link gain represents the net amplification and attenuation of the electromagnetic signal along the communication path</a:t>
            </a:r>
          </a:p>
          <a:p>
            <a:pPr algn="just"/>
            <a:r>
              <a:rPr lang="en-SG" dirty="0">
                <a:solidFill>
                  <a:srgbClr val="0E0E0E"/>
                </a:solidFill>
                <a:latin typeface="+mj-lt"/>
              </a:rPr>
              <a:t>What are the factors that are included in the total link gain?</a:t>
            </a:r>
            <a:endParaRPr lang="en-SG" dirty="0">
              <a:solidFill>
                <a:srgbClr val="0E0E0E"/>
              </a:solidFill>
              <a:effectLst/>
              <a:latin typeface="+mj-lt"/>
            </a:endParaRPr>
          </a:p>
          <a:p>
            <a:pPr marL="0" indent="0" algn="just">
              <a:buNone/>
            </a:pPr>
            <a:endParaRPr lang="en-SG" b="1" u="sng" dirty="0">
              <a:solidFill>
                <a:srgbClr val="0E0E0E"/>
              </a:solidFill>
              <a:latin typeface=".AppleSystemUIFont"/>
            </a:endParaRPr>
          </a:p>
          <a:p>
            <a:pPr marL="0" indent="0" algn="just">
              <a:buNone/>
            </a:pPr>
            <a:endParaRPr lang="en-SG" u="sng" dirty="0">
              <a:solidFill>
                <a:srgbClr val="0E0E0E"/>
              </a:solidFill>
              <a:effectLst/>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609B94F5-BAD8-A71E-6E64-174C300C2464}"/>
              </a:ext>
            </a:extLst>
          </p:cNvPr>
          <p:cNvSpPr>
            <a:spLocks noGrp="1"/>
          </p:cNvSpPr>
          <p:nvPr>
            <p:ph type="sldNum" sz="quarter" idx="12"/>
          </p:nvPr>
        </p:nvSpPr>
        <p:spPr/>
        <p:txBody>
          <a:bodyPr/>
          <a:lstStyle/>
          <a:p>
            <a:fld id="{5C6FAEEE-D619-4E65-A0EF-E650D0B3166A}" type="slidenum">
              <a:rPr lang="en-US" smtClean="0"/>
              <a:t>50</a:t>
            </a:fld>
            <a:endParaRPr lang="en-US"/>
          </a:p>
        </p:txBody>
      </p:sp>
      <p:sp>
        <p:nvSpPr>
          <p:cNvPr id="4" name="Title 1">
            <a:extLst>
              <a:ext uri="{FF2B5EF4-FFF2-40B4-BE49-F238E27FC236}">
                <a16:creationId xmlns:a16="http://schemas.microsoft.com/office/drawing/2014/main" id="{4381DF2A-E59D-67EB-D3B9-4359165A25B8}"/>
              </a:ext>
            </a:extLst>
          </p:cNvPr>
          <p:cNvSpPr>
            <a:spLocks noGrp="1"/>
          </p:cNvSpPr>
          <p:nvPr>
            <p:ph type="title"/>
          </p:nvPr>
        </p:nvSpPr>
        <p:spPr>
          <a:xfrm>
            <a:off x="594922" y="136572"/>
            <a:ext cx="10692572" cy="1325563"/>
          </a:xfrm>
        </p:spPr>
        <p:txBody>
          <a:bodyPr>
            <a:normAutofit/>
          </a:bodyPr>
          <a:lstStyle/>
          <a:p>
            <a:r>
              <a:rPr lang="en-US" dirty="0">
                <a:latin typeface="+mn-lt"/>
              </a:rPr>
              <a:t>Total link gain in wireless communication</a:t>
            </a:r>
          </a:p>
        </p:txBody>
      </p:sp>
    </p:spTree>
    <p:extLst>
      <p:ext uri="{BB962C8B-B14F-4D97-AF65-F5344CB8AC3E}">
        <p14:creationId xmlns:p14="http://schemas.microsoft.com/office/powerpoint/2010/main" val="27286261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954E2-008B-8211-B252-762F01D63100}"/>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7F50411F-9D8C-2C9C-2FA1-FB0934CD3795}"/>
              </a:ext>
            </a:extLst>
          </p:cNvPr>
          <p:cNvSpPr>
            <a:spLocks noGrp="1" noChangeArrowheads="1"/>
          </p:cNvSpPr>
          <p:nvPr>
            <p:ph type="body" idx="4294967295"/>
          </p:nvPr>
        </p:nvSpPr>
        <p:spPr>
          <a:xfrm>
            <a:off x="594922" y="1228527"/>
            <a:ext cx="10774118" cy="5310385"/>
          </a:xfrm>
        </p:spPr>
        <p:txBody>
          <a:bodyPr>
            <a:normAutofit fontScale="92500" lnSpcReduction="20000"/>
          </a:bodyPr>
          <a:lstStyle/>
          <a:p>
            <a:pPr algn="just"/>
            <a:r>
              <a:rPr lang="en-SG" dirty="0">
                <a:solidFill>
                  <a:srgbClr val="0E0E0E"/>
                </a:solidFill>
                <a:effectLst/>
                <a:latin typeface="+mj-lt"/>
              </a:rPr>
              <a:t>Total link gain represents the net amplification and attenuation of the electromagnetic signal along the communication path</a:t>
            </a:r>
          </a:p>
          <a:p>
            <a:pPr algn="just"/>
            <a:r>
              <a:rPr lang="en-SG" dirty="0">
                <a:solidFill>
                  <a:srgbClr val="0E0E0E"/>
                </a:solidFill>
                <a:latin typeface="+mj-lt"/>
              </a:rPr>
              <a:t>What are the factors that are included in the total link gain?</a:t>
            </a:r>
          </a:p>
          <a:p>
            <a:pPr lvl="1" algn="just"/>
            <a:r>
              <a:rPr lang="en-SG" dirty="0">
                <a:solidFill>
                  <a:srgbClr val="0E0E0E"/>
                </a:solidFill>
                <a:effectLst/>
                <a:latin typeface="+mj-lt"/>
              </a:rPr>
              <a:t>Antennas</a:t>
            </a:r>
          </a:p>
          <a:p>
            <a:pPr lvl="1" algn="just"/>
            <a:r>
              <a:rPr lang="en-SG" dirty="0">
                <a:solidFill>
                  <a:srgbClr val="0E0E0E"/>
                </a:solidFill>
                <a:latin typeface="+mj-lt"/>
              </a:rPr>
              <a:t>Free space path loss</a:t>
            </a:r>
          </a:p>
          <a:p>
            <a:pPr lvl="1" algn="just"/>
            <a:r>
              <a:rPr lang="en-SG" dirty="0">
                <a:solidFill>
                  <a:srgbClr val="0E0E0E"/>
                </a:solidFill>
                <a:effectLst/>
                <a:latin typeface="+mj-lt"/>
              </a:rPr>
              <a:t>And other system component</a:t>
            </a:r>
          </a:p>
          <a:p>
            <a:pPr marL="0" indent="0" algn="just">
              <a:buNone/>
            </a:pPr>
            <a:endParaRPr lang="en-SG" b="1" u="sng" dirty="0">
              <a:solidFill>
                <a:srgbClr val="0E0E0E"/>
              </a:solidFill>
              <a:latin typeface=".AppleSystemUIFont"/>
            </a:endParaRPr>
          </a:p>
          <a:p>
            <a:pPr marL="0" indent="0" algn="just">
              <a:buNone/>
            </a:pPr>
            <a:endParaRPr lang="en-SG" u="sng" dirty="0">
              <a:solidFill>
                <a:srgbClr val="0E0E0E"/>
              </a:solidFill>
              <a:effectLst/>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r>
              <a:rPr lang="en-SG" dirty="0" err="1">
                <a:solidFill>
                  <a:srgbClr val="000000"/>
                </a:solidFill>
                <a:effectLst/>
                <a:latin typeface="+mj-lt"/>
              </a:rPr>
              <a:t>G</a:t>
            </a:r>
            <a:r>
              <a:rPr lang="en-SG" baseline="-25000" dirty="0" err="1">
                <a:solidFill>
                  <a:srgbClr val="000000"/>
                </a:solidFill>
                <a:effectLst/>
                <a:latin typeface="+mj-lt"/>
              </a:rPr>
              <a:t>tx</a:t>
            </a:r>
            <a:r>
              <a:rPr lang="en-SG" dirty="0">
                <a:solidFill>
                  <a:srgbClr val="000000"/>
                </a:solidFill>
                <a:effectLst/>
                <a:latin typeface="+mj-lt"/>
              </a:rPr>
              <a:t> </a:t>
            </a:r>
            <a:r>
              <a:rPr lang="en-SG" dirty="0">
                <a:solidFill>
                  <a:srgbClr val="0E0E0E"/>
                </a:solidFill>
                <a:effectLst/>
                <a:latin typeface="+mj-lt"/>
              </a:rPr>
              <a:t> = Transmitter antenna gain (dB)</a:t>
            </a:r>
          </a:p>
          <a:p>
            <a:pPr>
              <a:spcBef>
                <a:spcPts val="900"/>
              </a:spcBef>
            </a:pPr>
            <a:r>
              <a:rPr lang="en-SG" dirty="0" err="1">
                <a:solidFill>
                  <a:srgbClr val="000000"/>
                </a:solidFill>
                <a:effectLst/>
                <a:latin typeface="+mj-lt"/>
              </a:rPr>
              <a:t>G</a:t>
            </a:r>
            <a:r>
              <a:rPr lang="en-SG" baseline="-25000" dirty="0" err="1">
                <a:solidFill>
                  <a:srgbClr val="000000"/>
                </a:solidFill>
                <a:effectLst/>
                <a:latin typeface="+mj-lt"/>
              </a:rPr>
              <a:t>rx</a:t>
            </a:r>
            <a:r>
              <a:rPr lang="en-SG" dirty="0">
                <a:solidFill>
                  <a:srgbClr val="0E0E0E"/>
                </a:solidFill>
                <a:effectLst/>
                <a:latin typeface="+mj-lt"/>
              </a:rPr>
              <a:t>= Receiver antenna gain (dB)</a:t>
            </a:r>
          </a:p>
          <a:p>
            <a:pPr>
              <a:spcBef>
                <a:spcPts val="900"/>
              </a:spcBef>
            </a:pPr>
            <a:r>
              <a:rPr lang="en-SG" dirty="0" err="1">
                <a:solidFill>
                  <a:srgbClr val="000000"/>
                </a:solidFill>
                <a:effectLst/>
                <a:latin typeface="+mj-lt"/>
              </a:rPr>
              <a:t>L</a:t>
            </a:r>
            <a:r>
              <a:rPr lang="en-SG" baseline="-25000" dirty="0" err="1">
                <a:solidFill>
                  <a:srgbClr val="000000"/>
                </a:solidFill>
                <a:effectLst/>
                <a:latin typeface="+mj-lt"/>
              </a:rPr>
              <a:t>Path</a:t>
            </a:r>
            <a:r>
              <a:rPr lang="en-SG" dirty="0">
                <a:solidFill>
                  <a:srgbClr val="000000"/>
                </a:solidFill>
                <a:effectLst/>
                <a:latin typeface="+mj-lt"/>
              </a:rPr>
              <a:t> </a:t>
            </a:r>
            <a:r>
              <a:rPr lang="en-SG" dirty="0">
                <a:solidFill>
                  <a:srgbClr val="0E0E0E"/>
                </a:solidFill>
                <a:effectLst/>
                <a:latin typeface="+mj-lt"/>
              </a:rPr>
              <a:t> = Path loss (dB), including free-space loss</a:t>
            </a:r>
          </a:p>
          <a:p>
            <a:pPr>
              <a:spcBef>
                <a:spcPts val="900"/>
              </a:spcBef>
            </a:pPr>
            <a:r>
              <a:rPr lang="en-SG" dirty="0" err="1">
                <a:solidFill>
                  <a:srgbClr val="000000"/>
                </a:solidFill>
                <a:effectLst/>
                <a:latin typeface="+mj-lt"/>
              </a:rPr>
              <a:t>L</a:t>
            </a:r>
            <a:r>
              <a:rPr lang="en-SG" baseline="-25000" dirty="0" err="1">
                <a:solidFill>
                  <a:srgbClr val="000000"/>
                </a:solidFill>
                <a:effectLst/>
                <a:latin typeface="+mj-lt"/>
              </a:rPr>
              <a:t>Misc</a:t>
            </a:r>
            <a:r>
              <a:rPr lang="en-SG" dirty="0">
                <a:solidFill>
                  <a:srgbClr val="0E0E0E"/>
                </a:solidFill>
                <a:effectLst/>
                <a:latin typeface="+mj-lt"/>
              </a:rPr>
              <a:t>= Miscellaneous losses (dB), such as atmospheric losses, cable losses, and interference effects</a:t>
            </a: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AEB9C3AE-768A-4A8E-9B80-D5EB46973D55}"/>
              </a:ext>
            </a:extLst>
          </p:cNvPr>
          <p:cNvSpPr>
            <a:spLocks noGrp="1"/>
          </p:cNvSpPr>
          <p:nvPr>
            <p:ph type="sldNum" sz="quarter" idx="12"/>
          </p:nvPr>
        </p:nvSpPr>
        <p:spPr/>
        <p:txBody>
          <a:bodyPr/>
          <a:lstStyle/>
          <a:p>
            <a:fld id="{5C6FAEEE-D619-4E65-A0EF-E650D0B3166A}" type="slidenum">
              <a:rPr lang="en-US" smtClean="0"/>
              <a:t>51</a:t>
            </a:fld>
            <a:endParaRPr lang="en-US"/>
          </a:p>
        </p:txBody>
      </p:sp>
      <p:sp>
        <p:nvSpPr>
          <p:cNvPr id="4" name="Title 1">
            <a:extLst>
              <a:ext uri="{FF2B5EF4-FFF2-40B4-BE49-F238E27FC236}">
                <a16:creationId xmlns:a16="http://schemas.microsoft.com/office/drawing/2014/main" id="{A44C6CB6-4662-DFB5-1AD4-240F201FEBAD}"/>
              </a:ext>
            </a:extLst>
          </p:cNvPr>
          <p:cNvSpPr>
            <a:spLocks noGrp="1"/>
          </p:cNvSpPr>
          <p:nvPr>
            <p:ph type="title"/>
          </p:nvPr>
        </p:nvSpPr>
        <p:spPr>
          <a:xfrm>
            <a:off x="594922" y="136572"/>
            <a:ext cx="10692572" cy="1325563"/>
          </a:xfrm>
        </p:spPr>
        <p:txBody>
          <a:bodyPr>
            <a:normAutofit/>
          </a:bodyPr>
          <a:lstStyle/>
          <a:p>
            <a:r>
              <a:rPr lang="en-US" dirty="0">
                <a:latin typeface="+mn-lt"/>
              </a:rPr>
              <a:t>Total link gain in wireless communication</a:t>
            </a:r>
          </a:p>
        </p:txBody>
      </p:sp>
      <p:pic>
        <p:nvPicPr>
          <p:cNvPr id="5" name="Picture 4" descr="A math equation on a black background&#10;&#10;Description automatically generated">
            <a:extLst>
              <a:ext uri="{FF2B5EF4-FFF2-40B4-BE49-F238E27FC236}">
                <a16:creationId xmlns:a16="http://schemas.microsoft.com/office/drawing/2014/main" id="{2FDD2B9C-E67F-D4F3-F603-CD2A576F0352}"/>
              </a:ext>
            </a:extLst>
          </p:cNvPr>
          <p:cNvPicPr>
            <a:picLocks noChangeAspect="1"/>
          </p:cNvPicPr>
          <p:nvPr/>
        </p:nvPicPr>
        <p:blipFill>
          <a:blip r:embed="rId3"/>
          <a:stretch>
            <a:fillRect/>
          </a:stretch>
        </p:blipFill>
        <p:spPr>
          <a:xfrm>
            <a:off x="2630713" y="3255410"/>
            <a:ext cx="6086323" cy="1074057"/>
          </a:xfrm>
          <a:prstGeom prst="rect">
            <a:avLst/>
          </a:prstGeom>
        </p:spPr>
      </p:pic>
    </p:spTree>
    <p:extLst>
      <p:ext uri="{BB962C8B-B14F-4D97-AF65-F5344CB8AC3E}">
        <p14:creationId xmlns:p14="http://schemas.microsoft.com/office/powerpoint/2010/main" val="545645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D5CAE-C8C2-892E-3992-250635C9518D}"/>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1EBF78AE-0DE0-D890-3735-2F74204CAE62}"/>
              </a:ext>
            </a:extLst>
          </p:cNvPr>
          <p:cNvSpPr>
            <a:spLocks noGrp="1" noChangeArrowheads="1"/>
          </p:cNvSpPr>
          <p:nvPr>
            <p:ph type="body" idx="4294967295"/>
          </p:nvPr>
        </p:nvSpPr>
        <p:spPr>
          <a:xfrm>
            <a:off x="594922" y="1228527"/>
            <a:ext cx="10774118" cy="5310385"/>
          </a:xfrm>
        </p:spPr>
        <p:txBody>
          <a:bodyPr>
            <a:normAutofit/>
          </a:bodyPr>
          <a:lstStyle/>
          <a:p>
            <a:pPr marL="0" indent="0" algn="just">
              <a:buNone/>
            </a:pPr>
            <a:r>
              <a:rPr lang="en-SG" b="1" dirty="0">
                <a:solidFill>
                  <a:srgbClr val="0E0E0E"/>
                </a:solidFill>
                <a:effectLst/>
                <a:latin typeface=".AppleSystemUIFont"/>
              </a:rPr>
              <a:t>Question: </a:t>
            </a:r>
            <a:r>
              <a:rPr lang="en-SG" dirty="0">
                <a:solidFill>
                  <a:srgbClr val="0E0E0E"/>
                </a:solidFill>
                <a:effectLst/>
                <a:latin typeface="+mj-lt"/>
              </a:rPr>
              <a:t>Two office buildings 1 km apart are connected via a point-to-point microwave link operating at 5 GHz. High-gain directional antennas of similar type are used on both sides to ensure minimal signal loss.</a:t>
            </a:r>
          </a:p>
          <a:p>
            <a:pPr marL="0" indent="0" algn="just">
              <a:buNone/>
            </a:pPr>
            <a:endParaRPr lang="en-SG" dirty="0">
              <a:solidFill>
                <a:srgbClr val="0E0E0E"/>
              </a:solidFill>
              <a:latin typeface="+mj-lt"/>
            </a:endParaRPr>
          </a:p>
          <a:p>
            <a:pPr marL="0" indent="0" algn="just">
              <a:buNone/>
            </a:pPr>
            <a:r>
              <a:rPr lang="en-SG" dirty="0">
                <a:solidFill>
                  <a:srgbClr val="0E0E0E"/>
                </a:solidFill>
                <a:effectLst/>
                <a:latin typeface="+mj-lt"/>
              </a:rPr>
              <a:t>If eac</a:t>
            </a:r>
            <a:r>
              <a:rPr lang="en-SG" dirty="0">
                <a:solidFill>
                  <a:srgbClr val="0E0E0E"/>
                </a:solidFill>
                <a:latin typeface="+mj-lt"/>
              </a:rPr>
              <a:t>h of </a:t>
            </a:r>
            <a:r>
              <a:rPr lang="en-SG" dirty="0">
                <a:solidFill>
                  <a:srgbClr val="0E0E0E"/>
                </a:solidFill>
                <a:effectLst/>
                <a:latin typeface="+mj-lt"/>
              </a:rPr>
              <a:t>the antenna has an effective area of 0.05 m</a:t>
            </a:r>
            <a:r>
              <a:rPr lang="en-SG" baseline="30000" dirty="0">
                <a:solidFill>
                  <a:srgbClr val="0E0E0E"/>
                </a:solidFill>
                <a:effectLst/>
                <a:latin typeface="+mj-lt"/>
              </a:rPr>
              <a:t>2</a:t>
            </a:r>
          </a:p>
          <a:p>
            <a:pPr marL="0" indent="0" algn="just">
              <a:buNone/>
            </a:pPr>
            <a:endParaRPr lang="en-SG" baseline="30000" dirty="0">
              <a:solidFill>
                <a:srgbClr val="0E0E0E"/>
              </a:solidFill>
              <a:effectLst/>
              <a:latin typeface="+mj-lt"/>
            </a:endParaRPr>
          </a:p>
          <a:p>
            <a:pPr marL="0" indent="0" algn="just">
              <a:buNone/>
            </a:pPr>
            <a:r>
              <a:rPr lang="en-SG" u="sng" dirty="0">
                <a:solidFill>
                  <a:srgbClr val="0E0E0E"/>
                </a:solidFill>
                <a:latin typeface="+mj-lt"/>
              </a:rPr>
              <a:t>What is the total link gain?</a:t>
            </a:r>
            <a:endParaRPr lang="en-SG" u="sng" dirty="0">
              <a:solidFill>
                <a:srgbClr val="0E0E0E"/>
              </a:solidFill>
              <a:effectLst/>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AD790394-CF93-65FE-E25E-84CB99188D99}"/>
              </a:ext>
            </a:extLst>
          </p:cNvPr>
          <p:cNvSpPr>
            <a:spLocks noGrp="1"/>
          </p:cNvSpPr>
          <p:nvPr>
            <p:ph type="sldNum" sz="quarter" idx="12"/>
          </p:nvPr>
        </p:nvSpPr>
        <p:spPr/>
        <p:txBody>
          <a:bodyPr/>
          <a:lstStyle/>
          <a:p>
            <a:fld id="{5C6FAEEE-D619-4E65-A0EF-E650D0B3166A}" type="slidenum">
              <a:rPr lang="en-US" smtClean="0"/>
              <a:t>52</a:t>
            </a:fld>
            <a:endParaRPr lang="en-US"/>
          </a:p>
        </p:txBody>
      </p:sp>
      <p:sp>
        <p:nvSpPr>
          <p:cNvPr id="4" name="Title 1">
            <a:extLst>
              <a:ext uri="{FF2B5EF4-FFF2-40B4-BE49-F238E27FC236}">
                <a16:creationId xmlns:a16="http://schemas.microsoft.com/office/drawing/2014/main" id="{8594E635-552F-FF52-C7A7-E23EF42B8DFC}"/>
              </a:ext>
            </a:extLst>
          </p:cNvPr>
          <p:cNvSpPr>
            <a:spLocks noGrp="1"/>
          </p:cNvSpPr>
          <p:nvPr>
            <p:ph type="title"/>
          </p:nvPr>
        </p:nvSpPr>
        <p:spPr>
          <a:xfrm>
            <a:off x="594922" y="136572"/>
            <a:ext cx="10692572" cy="1325563"/>
          </a:xfrm>
        </p:spPr>
        <p:txBody>
          <a:bodyPr>
            <a:normAutofit/>
          </a:bodyPr>
          <a:lstStyle/>
          <a:p>
            <a:r>
              <a:rPr lang="en-US" sz="4000" dirty="0">
                <a:latin typeface="+mn-lt"/>
              </a:rPr>
              <a:t>Let us look at another example</a:t>
            </a:r>
          </a:p>
        </p:txBody>
      </p:sp>
    </p:spTree>
    <p:extLst>
      <p:ext uri="{BB962C8B-B14F-4D97-AF65-F5344CB8AC3E}">
        <p14:creationId xmlns:p14="http://schemas.microsoft.com/office/powerpoint/2010/main" val="3786736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CF91-FB3A-F098-A120-EC09EC404C32}"/>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AD1305C9-1CB7-DCAA-77E1-7C2EF5FB3E19}"/>
              </a:ext>
            </a:extLst>
          </p:cNvPr>
          <p:cNvSpPr>
            <a:spLocks noGrp="1" noChangeArrowheads="1"/>
          </p:cNvSpPr>
          <p:nvPr>
            <p:ph type="body" idx="4294967295"/>
          </p:nvPr>
        </p:nvSpPr>
        <p:spPr>
          <a:xfrm>
            <a:off x="594922" y="1228527"/>
            <a:ext cx="10774118" cy="5310385"/>
          </a:xfrm>
        </p:spPr>
        <p:txBody>
          <a:bodyPr>
            <a:normAutofit/>
          </a:bodyPr>
          <a:lstStyle/>
          <a:p>
            <a:pPr algn="just"/>
            <a:r>
              <a:rPr lang="en-SG" dirty="0">
                <a:solidFill>
                  <a:srgbClr val="0E0E0E"/>
                </a:solidFill>
                <a:effectLst/>
                <a:latin typeface="+mj-lt"/>
              </a:rPr>
              <a:t>Calculation that takes into account all gains and losses to determine received signal strength of </a:t>
            </a:r>
            <a:r>
              <a:rPr lang="en-SG" dirty="0">
                <a:solidFill>
                  <a:srgbClr val="0E0E0E"/>
                </a:solidFill>
                <a:latin typeface="+mj-lt"/>
              </a:rPr>
              <a:t>wireless signal in a communication system</a:t>
            </a:r>
            <a:endParaRPr lang="en-SG" dirty="0">
              <a:solidFill>
                <a:srgbClr val="0E0E0E"/>
              </a:solidFill>
              <a:effectLst/>
              <a:latin typeface="+mj-lt"/>
            </a:endParaRPr>
          </a:p>
          <a:p>
            <a:pPr marL="0" indent="0" algn="just">
              <a:buNone/>
            </a:pPr>
            <a:endParaRPr lang="en-SG" b="1" u="sng" dirty="0">
              <a:solidFill>
                <a:srgbClr val="0E0E0E"/>
              </a:solidFill>
              <a:latin typeface=".AppleSystemUIFont"/>
            </a:endParaRPr>
          </a:p>
          <a:p>
            <a:pPr marL="0" indent="0" algn="ctr">
              <a:buNone/>
            </a:pPr>
            <a:r>
              <a:rPr lang="en-SG" sz="3600" dirty="0">
                <a:solidFill>
                  <a:srgbClr val="0E0E0E"/>
                </a:solidFill>
                <a:effectLst/>
                <a:latin typeface="+mj-lt"/>
              </a:rPr>
              <a:t>Total Link Budget (</a:t>
            </a:r>
            <a:r>
              <a:rPr lang="en-SG" sz="3600" dirty="0" err="1">
                <a:solidFill>
                  <a:srgbClr val="0E0E0E"/>
                </a:solidFill>
                <a:effectLst/>
                <a:latin typeface="+mj-lt"/>
              </a:rPr>
              <a:t>P</a:t>
            </a:r>
            <a:r>
              <a:rPr lang="en-SG" sz="3600" baseline="-25000" dirty="0" err="1">
                <a:solidFill>
                  <a:srgbClr val="0E0E0E"/>
                </a:solidFill>
                <a:effectLst/>
                <a:latin typeface="+mj-lt"/>
              </a:rPr>
              <a:t>rx</a:t>
            </a:r>
            <a:r>
              <a:rPr lang="en-SG" sz="3600" dirty="0">
                <a:solidFill>
                  <a:srgbClr val="0E0E0E"/>
                </a:solidFill>
                <a:latin typeface="+mj-lt"/>
              </a:rPr>
              <a:t>) = </a:t>
            </a:r>
            <a:r>
              <a:rPr lang="en-SG" sz="3600" dirty="0" err="1">
                <a:solidFill>
                  <a:srgbClr val="0E0E0E"/>
                </a:solidFill>
                <a:latin typeface="+mj-lt"/>
              </a:rPr>
              <a:t>P</a:t>
            </a:r>
            <a:r>
              <a:rPr lang="en-SG" sz="3600" baseline="-25000" dirty="0" err="1">
                <a:solidFill>
                  <a:srgbClr val="0E0E0E"/>
                </a:solidFill>
                <a:latin typeface="+mj-lt"/>
              </a:rPr>
              <a:t>tx</a:t>
            </a:r>
            <a:r>
              <a:rPr lang="en-SG" sz="3600" baseline="-25000" dirty="0">
                <a:solidFill>
                  <a:srgbClr val="0E0E0E"/>
                </a:solidFill>
                <a:latin typeface="+mj-lt"/>
              </a:rPr>
              <a:t> </a:t>
            </a:r>
            <a:r>
              <a:rPr lang="en-SG" sz="3600" dirty="0">
                <a:solidFill>
                  <a:srgbClr val="0E0E0E"/>
                </a:solidFill>
                <a:latin typeface="+mj-lt"/>
              </a:rPr>
              <a:t>+ Total Link Gain</a:t>
            </a:r>
            <a:endParaRPr lang="en-SG" sz="3600" baseline="-25000" dirty="0">
              <a:solidFill>
                <a:srgbClr val="0E0E0E"/>
              </a:solidFill>
              <a:effectLst/>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A8613E9C-13AB-C2BF-44B8-3E1C27DAC3DB}"/>
              </a:ext>
            </a:extLst>
          </p:cNvPr>
          <p:cNvSpPr>
            <a:spLocks noGrp="1"/>
          </p:cNvSpPr>
          <p:nvPr>
            <p:ph type="sldNum" sz="quarter" idx="12"/>
          </p:nvPr>
        </p:nvSpPr>
        <p:spPr/>
        <p:txBody>
          <a:bodyPr/>
          <a:lstStyle/>
          <a:p>
            <a:fld id="{5C6FAEEE-D619-4E65-A0EF-E650D0B3166A}" type="slidenum">
              <a:rPr lang="en-US" smtClean="0"/>
              <a:t>53</a:t>
            </a:fld>
            <a:endParaRPr lang="en-US"/>
          </a:p>
        </p:txBody>
      </p:sp>
      <p:sp>
        <p:nvSpPr>
          <p:cNvPr id="4" name="Title 1">
            <a:extLst>
              <a:ext uri="{FF2B5EF4-FFF2-40B4-BE49-F238E27FC236}">
                <a16:creationId xmlns:a16="http://schemas.microsoft.com/office/drawing/2014/main" id="{86B01FE6-609F-9A2D-01DE-30FDF6ADA408}"/>
              </a:ext>
            </a:extLst>
          </p:cNvPr>
          <p:cNvSpPr>
            <a:spLocks noGrp="1"/>
          </p:cNvSpPr>
          <p:nvPr>
            <p:ph type="title"/>
          </p:nvPr>
        </p:nvSpPr>
        <p:spPr>
          <a:xfrm>
            <a:off x="594922" y="136572"/>
            <a:ext cx="10692572" cy="1325563"/>
          </a:xfrm>
        </p:spPr>
        <p:txBody>
          <a:bodyPr>
            <a:normAutofit/>
          </a:bodyPr>
          <a:lstStyle/>
          <a:p>
            <a:r>
              <a:rPr lang="en-US" dirty="0">
                <a:latin typeface="+mn-lt"/>
              </a:rPr>
              <a:t>Link Budget and Total Link Gain</a:t>
            </a:r>
          </a:p>
        </p:txBody>
      </p:sp>
      <p:pic>
        <p:nvPicPr>
          <p:cNvPr id="6" name="Picture 5" descr="A black background with white text&#10;&#10;Description automatically generated">
            <a:extLst>
              <a:ext uri="{FF2B5EF4-FFF2-40B4-BE49-F238E27FC236}">
                <a16:creationId xmlns:a16="http://schemas.microsoft.com/office/drawing/2014/main" id="{E6630C8C-EB58-FE31-8B4F-D39503D389D0}"/>
              </a:ext>
            </a:extLst>
          </p:cNvPr>
          <p:cNvPicPr>
            <a:picLocks noChangeAspect="1"/>
          </p:cNvPicPr>
          <p:nvPr/>
        </p:nvPicPr>
        <p:blipFill>
          <a:blip r:embed="rId3"/>
          <a:stretch>
            <a:fillRect/>
          </a:stretch>
        </p:blipFill>
        <p:spPr>
          <a:xfrm>
            <a:off x="2600779" y="3883719"/>
            <a:ext cx="7426852" cy="1745754"/>
          </a:xfrm>
          <a:prstGeom prst="rect">
            <a:avLst/>
          </a:prstGeom>
        </p:spPr>
      </p:pic>
    </p:spTree>
    <p:extLst>
      <p:ext uri="{BB962C8B-B14F-4D97-AF65-F5344CB8AC3E}">
        <p14:creationId xmlns:p14="http://schemas.microsoft.com/office/powerpoint/2010/main" val="36065625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27" y="269470"/>
            <a:ext cx="10320477" cy="1485900"/>
          </a:xfrm>
        </p:spPr>
        <p:txBody>
          <a:bodyPr/>
          <a:lstStyle/>
          <a:p>
            <a:r>
              <a:rPr lang="en-US" dirty="0"/>
              <a:t>Previous year’s assessment question</a:t>
            </a:r>
          </a:p>
        </p:txBody>
      </p:sp>
      <p:sp>
        <p:nvSpPr>
          <p:cNvPr id="3" name="Content Placeholder 2"/>
          <p:cNvSpPr>
            <a:spLocks noGrp="1"/>
          </p:cNvSpPr>
          <p:nvPr>
            <p:ph idx="1"/>
          </p:nvPr>
        </p:nvSpPr>
        <p:spPr>
          <a:xfrm>
            <a:off x="741527" y="1755370"/>
            <a:ext cx="10417150" cy="4204532"/>
          </a:xfrm>
        </p:spPr>
        <p:txBody>
          <a:bodyPr>
            <a:normAutofit fontScale="85000" lnSpcReduction="20000"/>
          </a:bodyPr>
          <a:lstStyle/>
          <a:p>
            <a:pPr algn="just">
              <a:lnSpc>
                <a:spcPct val="115000"/>
              </a:lnSpc>
              <a:spcAft>
                <a:spcPts val="1000"/>
              </a:spcAft>
            </a:pPr>
            <a:r>
              <a:rPr lang="en-US" sz="3300" b="1" dirty="0">
                <a:effectLst/>
                <a:ea typeface="SimSun" panose="02010600030101010101" pitchFamily="2" charset="-122"/>
                <a:cs typeface="Times New Roman" panose="02020603050405020304" pitchFamily="18" charset="0"/>
              </a:rPr>
              <a:t>Question: </a:t>
            </a:r>
            <a:r>
              <a:rPr lang="en-US" sz="3300" dirty="0">
                <a:effectLst/>
                <a:ea typeface="SimSun" panose="02010600030101010101" pitchFamily="2" charset="-122"/>
                <a:cs typeface="Times New Roman" panose="02020603050405020304" pitchFamily="18" charset="0"/>
              </a:rPr>
              <a:t>Over the past several years, we have seen a growing interest in utilizing satellites to provide wireless connectivity to Internet of Things (IoT) devices. These satellites usually operate at altitudes of 400 to 500 kilometers from the Earth's surface. However, this deployment of satellites has led to concerns regarding orbital congestion and pollution. As an alternative, high-altitude balloons are being explored to provide network connectivity to Internet of things devices. These balloons fly at much lower altitudes of around 20 kilometers from earth’s surface and they offer a very cost-effective solution to satellite launches.</a:t>
            </a: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54</a:t>
            </a:fld>
            <a:endParaRPr lang="en-US" dirty="0"/>
          </a:p>
        </p:txBody>
      </p:sp>
    </p:spTree>
    <p:extLst>
      <p:ext uri="{BB962C8B-B14F-4D97-AF65-F5344CB8AC3E}">
        <p14:creationId xmlns:p14="http://schemas.microsoft.com/office/powerpoint/2010/main" val="1505852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Google Project Loon? Do you know?</a:t>
            </a:r>
          </a:p>
        </p:txBody>
      </p:sp>
      <p:sp>
        <p:nvSpPr>
          <p:cNvPr id="5" name="Slide Number Placeholder 4"/>
          <p:cNvSpPr>
            <a:spLocks noGrp="1"/>
          </p:cNvSpPr>
          <p:nvPr>
            <p:ph type="sldNum" sz="quarter" idx="12"/>
          </p:nvPr>
        </p:nvSpPr>
        <p:spPr/>
        <p:txBody>
          <a:bodyPr/>
          <a:lstStyle/>
          <a:p>
            <a:fld id="{69E57DC2-970A-4B3E-BB1C-7A09969E49DF}" type="slidenum">
              <a:rPr lang="en-US" smtClean="0"/>
              <a:t>55</a:t>
            </a:fld>
            <a:endParaRPr lang="en-US" dirty="0"/>
          </a:p>
        </p:txBody>
      </p:sp>
      <p:pic>
        <p:nvPicPr>
          <p:cNvPr id="8" name="Picture 7" descr="A balloon in the sky&#10;&#10;Description automatically generated">
            <a:extLst>
              <a:ext uri="{FF2B5EF4-FFF2-40B4-BE49-F238E27FC236}">
                <a16:creationId xmlns:a16="http://schemas.microsoft.com/office/drawing/2014/main" id="{E56C364B-34D2-AF7D-BFDD-F82DA2981FFF}"/>
              </a:ext>
            </a:extLst>
          </p:cNvPr>
          <p:cNvPicPr>
            <a:picLocks noChangeAspect="1"/>
          </p:cNvPicPr>
          <p:nvPr/>
        </p:nvPicPr>
        <p:blipFill>
          <a:blip r:embed="rId2"/>
          <a:stretch>
            <a:fillRect/>
          </a:stretch>
        </p:blipFill>
        <p:spPr>
          <a:xfrm>
            <a:off x="1263767" y="1691301"/>
            <a:ext cx="4459574" cy="4459574"/>
          </a:xfrm>
          <a:prstGeom prst="rect">
            <a:avLst/>
          </a:prstGeom>
        </p:spPr>
      </p:pic>
      <p:sp>
        <p:nvSpPr>
          <p:cNvPr id="9" name="TextBox 8">
            <a:extLst>
              <a:ext uri="{FF2B5EF4-FFF2-40B4-BE49-F238E27FC236}">
                <a16:creationId xmlns:a16="http://schemas.microsoft.com/office/drawing/2014/main" id="{CADBA5CD-E6C6-95BD-2B5B-3FEDDE4A1D13}"/>
              </a:ext>
            </a:extLst>
          </p:cNvPr>
          <p:cNvSpPr txBox="1"/>
          <p:nvPr/>
        </p:nvSpPr>
        <p:spPr>
          <a:xfrm>
            <a:off x="3398020" y="6356349"/>
            <a:ext cx="6553385" cy="369332"/>
          </a:xfrm>
          <a:prstGeom prst="rect">
            <a:avLst/>
          </a:prstGeom>
          <a:noFill/>
        </p:spPr>
        <p:txBody>
          <a:bodyPr wrap="square" rtlCol="0">
            <a:spAutoFit/>
          </a:bodyPr>
          <a:lstStyle/>
          <a:p>
            <a:pPr algn="ctr"/>
            <a:r>
              <a:rPr lang="en-US" dirty="0"/>
              <a:t>Google Project Loon: https://</a:t>
            </a:r>
            <a:r>
              <a:rPr lang="en-US" dirty="0" err="1"/>
              <a:t>x.company</a:t>
            </a:r>
            <a:r>
              <a:rPr lang="en-US" dirty="0"/>
              <a:t>/projects/loon/ </a:t>
            </a:r>
            <a:endParaRPr lang="en-SE" dirty="0"/>
          </a:p>
        </p:txBody>
      </p:sp>
      <p:pic>
        <p:nvPicPr>
          <p:cNvPr id="11" name="Picture 10" descr="A drawing of a city and buildings&#10;&#10;Description automatically generated">
            <a:extLst>
              <a:ext uri="{FF2B5EF4-FFF2-40B4-BE49-F238E27FC236}">
                <a16:creationId xmlns:a16="http://schemas.microsoft.com/office/drawing/2014/main" id="{8DAE2CF3-D681-615E-E94F-6D72E36BFD4C}"/>
              </a:ext>
            </a:extLst>
          </p:cNvPr>
          <p:cNvPicPr>
            <a:picLocks noChangeAspect="1"/>
          </p:cNvPicPr>
          <p:nvPr/>
        </p:nvPicPr>
        <p:blipFill>
          <a:blip r:embed="rId3"/>
          <a:stretch>
            <a:fillRect/>
          </a:stretch>
        </p:blipFill>
        <p:spPr>
          <a:xfrm>
            <a:off x="6096000" y="2457308"/>
            <a:ext cx="5310445" cy="2982700"/>
          </a:xfrm>
          <a:prstGeom prst="rect">
            <a:avLst/>
          </a:prstGeom>
        </p:spPr>
      </p:pic>
    </p:spTree>
    <p:extLst>
      <p:ext uri="{BB962C8B-B14F-4D97-AF65-F5344CB8AC3E}">
        <p14:creationId xmlns:p14="http://schemas.microsoft.com/office/powerpoint/2010/main" val="2722155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221" y="200479"/>
            <a:ext cx="10320477" cy="1485900"/>
          </a:xfrm>
        </p:spPr>
        <p:txBody>
          <a:bodyPr/>
          <a:lstStyle/>
          <a:p>
            <a:r>
              <a:rPr lang="en-US" dirty="0"/>
              <a:t>One of the last year’s question</a:t>
            </a:r>
          </a:p>
        </p:txBody>
      </p:sp>
      <p:sp>
        <p:nvSpPr>
          <p:cNvPr id="3" name="Content Placeholder 2"/>
          <p:cNvSpPr>
            <a:spLocks noGrp="1"/>
          </p:cNvSpPr>
          <p:nvPr>
            <p:ph idx="1"/>
          </p:nvPr>
        </p:nvSpPr>
        <p:spPr>
          <a:xfrm>
            <a:off x="482221" y="1622425"/>
            <a:ext cx="11463036" cy="4154261"/>
          </a:xfrm>
        </p:spPr>
        <p:txBody>
          <a:bodyPr>
            <a:normAutofit/>
          </a:bodyPr>
          <a:lstStyle/>
          <a:p>
            <a:pPr marL="0" indent="0" algn="just">
              <a:spcBef>
                <a:spcPts val="750"/>
              </a:spcBef>
              <a:buNone/>
            </a:pPr>
            <a:r>
              <a:rPr lang="en-US" dirty="0">
                <a:latin typeface="+mj-lt"/>
                <a:ea typeface="MS Mincho" panose="02020609040205080304" pitchFamily="49" charset="-128"/>
              </a:rPr>
              <a:t>I</a:t>
            </a:r>
            <a:r>
              <a:rPr lang="en-US" dirty="0">
                <a:effectLst/>
                <a:latin typeface="+mj-lt"/>
                <a:ea typeface="MS Mincho" panose="02020609040205080304" pitchFamily="49" charset="-128"/>
              </a:rPr>
              <a:t>f you are using low-altitude balloons to provide connectivity to ground based IoT devices. Please answer the following questions:</a:t>
            </a:r>
          </a:p>
          <a:p>
            <a:pPr marL="0" indent="0" algn="just">
              <a:spcBef>
                <a:spcPts val="750"/>
              </a:spcBef>
              <a:buNone/>
            </a:pPr>
            <a:endParaRPr lang="en-SG" dirty="0">
              <a:effectLst/>
              <a:latin typeface="+mj-lt"/>
              <a:ea typeface="MS Mincho" panose="02020609040205080304" pitchFamily="49" charset="-128"/>
            </a:endParaRPr>
          </a:p>
          <a:p>
            <a:pPr marL="514350" indent="-514350" algn="just">
              <a:spcBef>
                <a:spcPts val="750"/>
              </a:spcBef>
              <a:buAutoNum type="alphaLcParenBoth"/>
            </a:pPr>
            <a:r>
              <a:rPr lang="en-US" dirty="0">
                <a:solidFill>
                  <a:srgbClr val="111111"/>
                </a:solidFill>
                <a:effectLst/>
                <a:latin typeface="+mj-lt"/>
                <a:ea typeface="MS Mincho" panose="02020609040205080304" pitchFamily="49" charset="-128"/>
              </a:rPr>
              <a:t>What type of antennas are suitable for use on the high-altitude balloons and ground based IoT devices to ensure reliable communication? </a:t>
            </a:r>
          </a:p>
          <a:p>
            <a:pPr marL="0" indent="0" algn="just">
              <a:spcBef>
                <a:spcPts val="750"/>
              </a:spcBef>
              <a:buNone/>
            </a:pPr>
            <a:r>
              <a:rPr lang="en-US" dirty="0">
                <a:solidFill>
                  <a:srgbClr val="111111"/>
                </a:solidFill>
                <a:latin typeface="+mj-lt"/>
                <a:ea typeface="MS Mincho" panose="02020609040205080304" pitchFamily="49" charset="-128"/>
              </a:rPr>
              <a:t>       </a:t>
            </a:r>
            <a:r>
              <a:rPr lang="en-US" dirty="0">
                <a:solidFill>
                  <a:srgbClr val="111111"/>
                </a:solidFill>
                <a:effectLst/>
                <a:latin typeface="+mj-lt"/>
                <a:ea typeface="MS Mincho" panose="02020609040205080304" pitchFamily="49" charset="-128"/>
              </a:rPr>
              <a:t>Provide appropriate rationale for your choice</a:t>
            </a:r>
            <a:r>
              <a:rPr lang="en-US" sz="2400" dirty="0">
                <a:solidFill>
                  <a:srgbClr val="111111"/>
                </a:solidFill>
                <a:effectLst/>
                <a:ea typeface="MS Mincho" panose="02020609040205080304" pitchFamily="49" charset="-128"/>
              </a:rPr>
              <a:t>		  				</a:t>
            </a:r>
            <a:endParaRPr lang="en-SG" sz="2400" dirty="0">
              <a:effectLst/>
              <a:ea typeface="MS Mincho" panose="02020609040205080304" pitchFamily="49" charset="-128"/>
            </a:endParaRPr>
          </a:p>
          <a:p>
            <a:pPr marL="0" indent="0" algn="just">
              <a:spcBef>
                <a:spcPts val="750"/>
              </a:spcBef>
              <a:buNone/>
            </a:pPr>
            <a:endParaRPr lang="en-SG" sz="2400" dirty="0">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56</a:t>
            </a:fld>
            <a:endParaRPr lang="en-US" dirty="0"/>
          </a:p>
        </p:txBody>
      </p:sp>
    </p:spTree>
    <p:extLst>
      <p:ext uri="{BB962C8B-B14F-4D97-AF65-F5344CB8AC3E}">
        <p14:creationId xmlns:p14="http://schemas.microsoft.com/office/powerpoint/2010/main" val="2946225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9339-C618-0FAD-6394-7DAE5816B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DEAED-B52E-8121-F639-54542DAA73C8}"/>
              </a:ext>
            </a:extLst>
          </p:cNvPr>
          <p:cNvSpPr>
            <a:spLocks noGrp="1"/>
          </p:cNvSpPr>
          <p:nvPr>
            <p:ph type="title"/>
          </p:nvPr>
        </p:nvSpPr>
        <p:spPr>
          <a:xfrm>
            <a:off x="482221" y="200479"/>
            <a:ext cx="10320477" cy="1485900"/>
          </a:xfrm>
        </p:spPr>
        <p:txBody>
          <a:bodyPr/>
          <a:lstStyle/>
          <a:p>
            <a:r>
              <a:rPr lang="en-US" dirty="0"/>
              <a:t>One of the last year’s question</a:t>
            </a:r>
          </a:p>
        </p:txBody>
      </p:sp>
      <p:sp>
        <p:nvSpPr>
          <p:cNvPr id="3" name="Content Placeholder 2">
            <a:extLst>
              <a:ext uri="{FF2B5EF4-FFF2-40B4-BE49-F238E27FC236}">
                <a16:creationId xmlns:a16="http://schemas.microsoft.com/office/drawing/2014/main" id="{41476C17-40C4-8EF1-D44F-75115BD840B7}"/>
              </a:ext>
            </a:extLst>
          </p:cNvPr>
          <p:cNvSpPr>
            <a:spLocks noGrp="1"/>
          </p:cNvSpPr>
          <p:nvPr>
            <p:ph idx="1"/>
          </p:nvPr>
        </p:nvSpPr>
        <p:spPr>
          <a:xfrm>
            <a:off x="482221" y="1471840"/>
            <a:ext cx="11564637" cy="5099050"/>
          </a:xfrm>
        </p:spPr>
        <p:txBody>
          <a:bodyPr>
            <a:normAutofit fontScale="92500" lnSpcReduction="20000"/>
          </a:bodyPr>
          <a:lstStyle/>
          <a:p>
            <a:pPr marL="0" indent="0" algn="just">
              <a:spcBef>
                <a:spcPts val="750"/>
              </a:spcBef>
              <a:buNone/>
            </a:pPr>
            <a:r>
              <a:rPr lang="en-US" dirty="0">
                <a:latin typeface="+mj-lt"/>
                <a:ea typeface="MS Mincho" panose="02020609040205080304" pitchFamily="49" charset="-128"/>
              </a:rPr>
              <a:t>I</a:t>
            </a:r>
            <a:r>
              <a:rPr lang="en-US" dirty="0">
                <a:effectLst/>
                <a:latin typeface="+mj-lt"/>
                <a:ea typeface="MS Mincho" panose="02020609040205080304" pitchFamily="49" charset="-128"/>
              </a:rPr>
              <a:t>f you are using low-altitude balloons to provide connectivity to ground based IoT devices. Please answer the following questions:</a:t>
            </a:r>
          </a:p>
          <a:p>
            <a:pPr marL="0" indent="0" algn="just">
              <a:spcBef>
                <a:spcPts val="750"/>
              </a:spcBef>
              <a:buNone/>
            </a:pPr>
            <a:endParaRPr lang="en-SG" dirty="0">
              <a:effectLst/>
              <a:latin typeface="+mj-lt"/>
              <a:ea typeface="MS Mincho" panose="02020609040205080304" pitchFamily="49" charset="-128"/>
            </a:endParaRPr>
          </a:p>
          <a:p>
            <a:pPr marL="514350" indent="-514350" algn="just">
              <a:spcBef>
                <a:spcPts val="750"/>
              </a:spcBef>
              <a:buAutoNum type="alphaLcParenBoth"/>
            </a:pPr>
            <a:r>
              <a:rPr lang="en-US" sz="3000" dirty="0">
                <a:solidFill>
                  <a:srgbClr val="111111"/>
                </a:solidFill>
                <a:effectLst/>
                <a:latin typeface="+mj-lt"/>
                <a:ea typeface="MS Mincho" panose="02020609040205080304" pitchFamily="49" charset="-128"/>
              </a:rPr>
              <a:t>What type of antennas are suitable for use on the high-altitude balloons and ground based IoT devices to ensure reliable communication? </a:t>
            </a:r>
          </a:p>
          <a:p>
            <a:pPr marL="0" indent="0" algn="just">
              <a:spcBef>
                <a:spcPts val="750"/>
              </a:spcBef>
              <a:buNone/>
            </a:pPr>
            <a:r>
              <a:rPr lang="en-US" sz="3000" dirty="0">
                <a:solidFill>
                  <a:srgbClr val="111111"/>
                </a:solidFill>
                <a:latin typeface="+mj-lt"/>
                <a:ea typeface="MS Mincho" panose="02020609040205080304" pitchFamily="49" charset="-128"/>
              </a:rPr>
              <a:t>       </a:t>
            </a:r>
            <a:r>
              <a:rPr lang="en-US" sz="3000" dirty="0">
                <a:solidFill>
                  <a:srgbClr val="111111"/>
                </a:solidFill>
                <a:effectLst/>
                <a:latin typeface="+mj-lt"/>
                <a:ea typeface="MS Mincho" panose="02020609040205080304" pitchFamily="49" charset="-128"/>
              </a:rPr>
              <a:t>Provide appropriate rationale for your choice</a:t>
            </a:r>
            <a:r>
              <a:rPr lang="en-US" sz="2400" dirty="0">
                <a:solidFill>
                  <a:srgbClr val="111111"/>
                </a:solidFill>
                <a:effectLst/>
                <a:ea typeface="MS Mincho" panose="02020609040205080304" pitchFamily="49" charset="-128"/>
              </a:rPr>
              <a:t>		  			</a:t>
            </a:r>
            <a:r>
              <a:rPr lang="en-US" sz="3000" dirty="0">
                <a:solidFill>
                  <a:srgbClr val="111111"/>
                </a:solidFill>
                <a:effectLst/>
                <a:latin typeface="+mj-lt"/>
                <a:ea typeface="MS Mincho" panose="02020609040205080304" pitchFamily="49" charset="-128"/>
              </a:rPr>
              <a:t>	</a:t>
            </a:r>
          </a:p>
          <a:p>
            <a:pPr marL="0" indent="0">
              <a:spcBef>
                <a:spcPts val="750"/>
              </a:spcBef>
              <a:buNone/>
            </a:pPr>
            <a:r>
              <a:rPr lang="en-US" sz="3000" b="1" dirty="0">
                <a:solidFill>
                  <a:srgbClr val="111111"/>
                </a:solidFill>
                <a:latin typeface="+mj-lt"/>
                <a:ea typeface="MS Mincho" panose="02020609040205080304" pitchFamily="49" charset="-128"/>
              </a:rPr>
              <a:t>ANSWER: </a:t>
            </a:r>
          </a:p>
          <a:p>
            <a:pPr marL="0" indent="0">
              <a:spcBef>
                <a:spcPts val="750"/>
              </a:spcBef>
              <a:buNone/>
            </a:pPr>
            <a:r>
              <a:rPr lang="en-SG" sz="3000" dirty="0">
                <a:solidFill>
                  <a:srgbClr val="111111"/>
                </a:solidFill>
                <a:latin typeface="+mj-lt"/>
                <a:ea typeface="MS Mincho" panose="02020609040205080304" pitchFamily="49" charset="-128"/>
              </a:rPr>
              <a:t>B</a:t>
            </a:r>
            <a:r>
              <a:rPr lang="en-SG" sz="3000" dirty="0">
                <a:solidFill>
                  <a:srgbClr val="111111"/>
                </a:solidFill>
                <a:latin typeface="+mj-lt"/>
                <a:ea typeface="Times New Roman" panose="02020603050405020304" pitchFamily="18" charset="0"/>
              </a:rPr>
              <a:t>alloon -  </a:t>
            </a:r>
            <a:r>
              <a:rPr lang="en-SG" sz="3000" dirty="0">
                <a:solidFill>
                  <a:srgbClr val="111111"/>
                </a:solidFill>
                <a:effectLst/>
                <a:latin typeface="+mj-lt"/>
                <a:ea typeface="Times New Roman" panose="02020603050405020304" pitchFamily="18" charset="0"/>
              </a:rPr>
              <a:t>We can use directional antenna such as parabolic antenna to ensure the energy is directed towards the deployment of IoT device. </a:t>
            </a:r>
            <a:endParaRPr lang="en-SG" sz="3000" dirty="0">
              <a:latin typeface="+mj-lt"/>
              <a:ea typeface="Times New Roman" panose="02020603050405020304" pitchFamily="18" charset="0"/>
            </a:endParaRPr>
          </a:p>
          <a:p>
            <a:pPr marL="0" indent="0">
              <a:spcBef>
                <a:spcPts val="750"/>
              </a:spcBef>
              <a:buNone/>
            </a:pPr>
            <a:endParaRPr lang="en-SG" sz="3000" dirty="0">
              <a:solidFill>
                <a:srgbClr val="111111"/>
              </a:solidFill>
              <a:effectLst/>
              <a:latin typeface="+mj-lt"/>
              <a:ea typeface="Times New Roman" panose="02020603050405020304" pitchFamily="18" charset="0"/>
            </a:endParaRPr>
          </a:p>
          <a:p>
            <a:pPr marL="0" indent="0">
              <a:spcBef>
                <a:spcPts val="750"/>
              </a:spcBef>
              <a:buNone/>
            </a:pPr>
            <a:r>
              <a:rPr lang="en-SG" sz="3000" dirty="0">
                <a:solidFill>
                  <a:srgbClr val="111111"/>
                </a:solidFill>
                <a:effectLst/>
                <a:latin typeface="+mj-lt"/>
                <a:ea typeface="Times New Roman" panose="02020603050405020304" pitchFamily="18" charset="0"/>
              </a:rPr>
              <a:t>On IoT devices - Omnidirectional antennas, as it can allow them to receive energy from any direction even if these devices are mobile. It would allow us to avoid positioning the nodes with limited line-of-sight to the balloon.</a:t>
            </a:r>
            <a:endParaRPr lang="en-SG" sz="3000" dirty="0">
              <a:effectLst/>
              <a:latin typeface="+mj-lt"/>
              <a:ea typeface="Times New Roman" panose="02020603050405020304" pitchFamily="18" charset="0"/>
            </a:endParaRP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endParaRPr lang="en-SG" sz="2400" dirty="0">
              <a:effectLst/>
              <a:ea typeface="MS Mincho" panose="02020609040205080304" pitchFamily="49" charset="-128"/>
            </a:endParaRPr>
          </a:p>
        </p:txBody>
      </p:sp>
      <p:sp>
        <p:nvSpPr>
          <p:cNvPr id="5" name="Slide Number Placeholder 4">
            <a:extLst>
              <a:ext uri="{FF2B5EF4-FFF2-40B4-BE49-F238E27FC236}">
                <a16:creationId xmlns:a16="http://schemas.microsoft.com/office/drawing/2014/main" id="{ABF0CD5C-8663-080B-7375-1A72A136C2F4}"/>
              </a:ext>
            </a:extLst>
          </p:cNvPr>
          <p:cNvSpPr>
            <a:spLocks noGrp="1"/>
          </p:cNvSpPr>
          <p:nvPr>
            <p:ph type="sldNum" sz="quarter" idx="12"/>
          </p:nvPr>
        </p:nvSpPr>
        <p:spPr/>
        <p:txBody>
          <a:bodyPr/>
          <a:lstStyle/>
          <a:p>
            <a:fld id="{69E57DC2-970A-4B3E-BB1C-7A09969E49DF}" type="slidenum">
              <a:rPr lang="en-US" smtClean="0"/>
              <a:t>57</a:t>
            </a:fld>
            <a:endParaRPr lang="en-US" dirty="0"/>
          </a:p>
        </p:txBody>
      </p:sp>
    </p:spTree>
    <p:extLst>
      <p:ext uri="{BB962C8B-B14F-4D97-AF65-F5344CB8AC3E}">
        <p14:creationId xmlns:p14="http://schemas.microsoft.com/office/powerpoint/2010/main" val="4075086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644162"/>
          </a:xfrm>
        </p:spPr>
        <p:txBody>
          <a:bodyPr>
            <a:normAutofit/>
          </a:bodyPr>
          <a:lstStyle/>
          <a:p>
            <a:pPr marL="0" indent="0" algn="just">
              <a:spcBef>
                <a:spcPts val="750"/>
              </a:spcBef>
              <a:buNone/>
            </a:pPr>
            <a:r>
              <a:rPr lang="en-US" dirty="0">
                <a:solidFill>
                  <a:srgbClr val="111111"/>
                </a:solidFill>
                <a:effectLst/>
                <a:latin typeface="+mj-lt"/>
                <a:ea typeface="MS Mincho" panose="02020609040205080304" pitchFamily="49" charset="-128"/>
              </a:rPr>
              <a:t>(b) Which frequency bands are suitable for communication between balloon and IoT device? Provide appropriate rationale for your choice.  	</a:t>
            </a:r>
            <a:r>
              <a:rPr lang="en-US" dirty="0">
                <a:solidFill>
                  <a:srgbClr val="111111"/>
                </a:solidFill>
                <a:latin typeface="+mj-lt"/>
                <a:ea typeface="MS Mincho" panose="02020609040205080304" pitchFamily="49" charset="-128"/>
              </a:rPr>
              <a:t>   		      							    </a:t>
            </a:r>
            <a:r>
              <a:rPr lang="en-US" b="1" dirty="0">
                <a:solidFill>
                  <a:srgbClr val="111111"/>
                </a:solidFill>
                <a:effectLst/>
                <a:latin typeface="+mj-lt"/>
                <a:ea typeface="MS Mincho" panose="02020609040205080304" pitchFamily="49" charset="-128"/>
              </a:rPr>
              <a:t>(1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58</a:t>
            </a:fld>
            <a:endParaRPr lang="en-US" dirty="0"/>
          </a:p>
        </p:txBody>
      </p:sp>
    </p:spTree>
    <p:extLst>
      <p:ext uri="{BB962C8B-B14F-4D97-AF65-F5344CB8AC3E}">
        <p14:creationId xmlns:p14="http://schemas.microsoft.com/office/powerpoint/2010/main" val="1247733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A88FD-71EF-9815-FD17-3AF1F3039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A620-0D82-3D4C-1D0E-B7C1F69F7EF6}"/>
              </a:ext>
            </a:extLst>
          </p:cNvPr>
          <p:cNvSpPr>
            <a:spLocks noGrp="1"/>
          </p:cNvSpPr>
          <p:nvPr>
            <p:ph type="title"/>
          </p:nvPr>
        </p:nvSpPr>
        <p:spPr>
          <a:xfrm>
            <a:off x="565973" y="136525"/>
            <a:ext cx="10320477" cy="1485900"/>
          </a:xfrm>
        </p:spPr>
        <p:txBody>
          <a:bodyPr/>
          <a:lstStyle/>
          <a:p>
            <a:r>
              <a:rPr lang="en-US" dirty="0"/>
              <a:t>One of the last year’s question</a:t>
            </a:r>
          </a:p>
        </p:txBody>
      </p:sp>
      <p:sp>
        <p:nvSpPr>
          <p:cNvPr id="3" name="Content Placeholder 2">
            <a:extLst>
              <a:ext uri="{FF2B5EF4-FFF2-40B4-BE49-F238E27FC236}">
                <a16:creationId xmlns:a16="http://schemas.microsoft.com/office/drawing/2014/main" id="{E1EAAEEF-7987-AE1C-DB73-6C1D05456924}"/>
              </a:ext>
            </a:extLst>
          </p:cNvPr>
          <p:cNvSpPr>
            <a:spLocks noGrp="1"/>
          </p:cNvSpPr>
          <p:nvPr>
            <p:ph idx="1"/>
          </p:nvPr>
        </p:nvSpPr>
        <p:spPr>
          <a:xfrm>
            <a:off x="565973" y="1622425"/>
            <a:ext cx="11451856" cy="4473239"/>
          </a:xfrm>
        </p:spPr>
        <p:txBody>
          <a:bodyPr>
            <a:normAutofit/>
          </a:bodyPr>
          <a:lstStyle/>
          <a:p>
            <a:pPr marL="0" indent="0" algn="just">
              <a:spcBef>
                <a:spcPts val="750"/>
              </a:spcBef>
              <a:buNone/>
            </a:pPr>
            <a:r>
              <a:rPr lang="en-US" dirty="0">
                <a:solidFill>
                  <a:srgbClr val="111111"/>
                </a:solidFill>
                <a:effectLst/>
                <a:latin typeface="+mj-lt"/>
                <a:ea typeface="MS Mincho" panose="02020609040205080304" pitchFamily="49" charset="-128"/>
              </a:rPr>
              <a:t>(b) Which frequency bands are suitable for communication between balloon and IoT device? Provide appropriate rationale for your choice.  	</a:t>
            </a:r>
            <a:r>
              <a:rPr lang="en-US" dirty="0">
                <a:solidFill>
                  <a:srgbClr val="111111"/>
                </a:solidFill>
                <a:latin typeface="+mj-lt"/>
                <a:ea typeface="MS Mincho" panose="02020609040205080304" pitchFamily="49" charset="-128"/>
              </a:rPr>
              <a:t>   		      							    			         </a:t>
            </a:r>
            <a:r>
              <a:rPr lang="en-US" b="1" dirty="0">
                <a:solidFill>
                  <a:srgbClr val="111111"/>
                </a:solidFill>
                <a:effectLst/>
                <a:latin typeface="+mj-lt"/>
                <a:ea typeface="MS Mincho" panose="02020609040205080304" pitchFamily="49" charset="-128"/>
              </a:rPr>
              <a:t>(1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sz="2400" b="1" dirty="0">
                <a:solidFill>
                  <a:srgbClr val="111111"/>
                </a:solidFill>
                <a:ea typeface="Times New Roman" panose="02020603050405020304" pitchFamily="18" charset="0"/>
              </a:rPr>
              <a:t>ANSWER:</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dirty="0">
                <a:solidFill>
                  <a:srgbClr val="111111"/>
                </a:solidFill>
                <a:effectLst/>
                <a:latin typeface="+mj-lt"/>
                <a:ea typeface="Times New Roman" panose="02020603050405020304" pitchFamily="18" charset="0"/>
              </a:rPr>
              <a:t>Sub-GHz bands due to their superior propagation characteristics. Ideally, we should be looking at ISM frequency bands. </a:t>
            </a:r>
          </a:p>
          <a:p>
            <a:pPr marL="0" indent="0" algn="just">
              <a:spcBef>
                <a:spcPts val="750"/>
              </a:spcBef>
              <a:buNone/>
            </a:pPr>
            <a:r>
              <a:rPr lang="en-SG" dirty="0">
                <a:solidFill>
                  <a:srgbClr val="111111"/>
                </a:solidFill>
                <a:effectLst/>
                <a:latin typeface="+mj-lt"/>
                <a:ea typeface="Times New Roman" panose="02020603050405020304" pitchFamily="18" charset="0"/>
              </a:rPr>
              <a:t>For some application, perhaps, 2.4 GHz may work. </a:t>
            </a:r>
            <a:endParaRPr lang="en-SG" dirty="0">
              <a:effectLst/>
              <a:latin typeface="+mj-l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a:extLst>
              <a:ext uri="{FF2B5EF4-FFF2-40B4-BE49-F238E27FC236}">
                <a16:creationId xmlns:a16="http://schemas.microsoft.com/office/drawing/2014/main" id="{7BB773FD-F0D7-5E31-5577-697EC9E22893}"/>
              </a:ext>
            </a:extLst>
          </p:cNvPr>
          <p:cNvSpPr>
            <a:spLocks noGrp="1"/>
          </p:cNvSpPr>
          <p:nvPr>
            <p:ph type="sldNum" sz="quarter" idx="12"/>
          </p:nvPr>
        </p:nvSpPr>
        <p:spPr/>
        <p:txBody>
          <a:bodyPr/>
          <a:lstStyle/>
          <a:p>
            <a:fld id="{69E57DC2-970A-4B3E-BB1C-7A09969E49DF}" type="slidenum">
              <a:rPr lang="en-US" smtClean="0"/>
              <a:t>59</a:t>
            </a:fld>
            <a:endParaRPr lang="en-US" dirty="0"/>
          </a:p>
        </p:txBody>
      </p:sp>
    </p:spTree>
    <p:extLst>
      <p:ext uri="{BB962C8B-B14F-4D97-AF65-F5344CB8AC3E}">
        <p14:creationId xmlns:p14="http://schemas.microsoft.com/office/powerpoint/2010/main" val="325957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6</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extLst>
      <p:ext uri="{BB962C8B-B14F-4D97-AF65-F5344CB8AC3E}">
        <p14:creationId xmlns:p14="http://schemas.microsoft.com/office/powerpoint/2010/main" val="1446814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644162"/>
          </a:xfrm>
        </p:spPr>
        <p:txBody>
          <a:bodyPr>
            <a:normAutofit/>
          </a:bodyPr>
          <a:lstStyle/>
          <a:p>
            <a:pPr marL="0" indent="0" algn="just">
              <a:spcBef>
                <a:spcPts val="750"/>
              </a:spcBef>
              <a:buNone/>
            </a:pPr>
            <a:r>
              <a:rPr lang="en-US" dirty="0">
                <a:solidFill>
                  <a:srgbClr val="111111"/>
                </a:solidFill>
                <a:effectLst/>
                <a:latin typeface="+mj-lt"/>
                <a:ea typeface="MS Mincho" panose="02020609040205080304" pitchFamily="49" charset="-128"/>
              </a:rPr>
              <a:t>(c) From a wireless communication perspective, what are two advantages and disadvantages of using balloons for connectivity in IoT devices compared to satellite-based solutions?</a:t>
            </a:r>
            <a:r>
              <a:rPr lang="en-SG" dirty="0">
                <a:latin typeface="+mj-lt"/>
                <a:ea typeface="MS Mincho" panose="02020609040205080304" pitchFamily="49" charset="-128"/>
              </a:rPr>
              <a:t> 								       							    </a:t>
            </a:r>
            <a:r>
              <a:rPr lang="en-US" b="1" dirty="0">
                <a:solidFill>
                  <a:srgbClr val="111111"/>
                </a:solidFill>
                <a:effectLst/>
                <a:latin typeface="+mj-lt"/>
                <a:ea typeface="MS Mincho" panose="02020609040205080304" pitchFamily="49" charset="-128"/>
              </a:rPr>
              <a:t>(</a:t>
            </a:r>
            <a:r>
              <a:rPr lang="en-US" b="1" dirty="0">
                <a:solidFill>
                  <a:srgbClr val="111111"/>
                </a:solidFill>
                <a:latin typeface="+mj-lt"/>
                <a:ea typeface="MS Mincho" panose="02020609040205080304" pitchFamily="49" charset="-128"/>
              </a:rPr>
              <a:t>2</a:t>
            </a:r>
            <a:r>
              <a:rPr lang="en-US" b="1" dirty="0">
                <a:solidFill>
                  <a:srgbClr val="111111"/>
                </a:solidFill>
                <a:effectLst/>
                <a:latin typeface="+mj-lt"/>
                <a:ea typeface="MS Mincho" panose="02020609040205080304" pitchFamily="49" charset="-128"/>
              </a:rPr>
              <a:t>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60</a:t>
            </a:fld>
            <a:endParaRPr lang="en-US" dirty="0"/>
          </a:p>
        </p:txBody>
      </p:sp>
    </p:spTree>
    <p:extLst>
      <p:ext uri="{BB962C8B-B14F-4D97-AF65-F5344CB8AC3E}">
        <p14:creationId xmlns:p14="http://schemas.microsoft.com/office/powerpoint/2010/main" val="1352854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73" y="142421"/>
            <a:ext cx="10320477" cy="1485900"/>
          </a:xfrm>
        </p:spPr>
        <p:txBody>
          <a:bodyPr/>
          <a:lstStyle/>
          <a:p>
            <a:r>
              <a:rPr lang="en-US" dirty="0"/>
              <a:t>One of the last year’s question</a:t>
            </a:r>
          </a:p>
        </p:txBody>
      </p:sp>
      <p:sp>
        <p:nvSpPr>
          <p:cNvPr id="3" name="Content Placeholder 2"/>
          <p:cNvSpPr>
            <a:spLocks noGrp="1"/>
          </p:cNvSpPr>
          <p:nvPr>
            <p:ph idx="1"/>
          </p:nvPr>
        </p:nvSpPr>
        <p:spPr>
          <a:xfrm>
            <a:off x="619996" y="1255869"/>
            <a:ext cx="10952007" cy="5459710"/>
          </a:xfrm>
        </p:spPr>
        <p:txBody>
          <a:bodyPr>
            <a:normAutofit fontScale="62500" lnSpcReduction="20000"/>
          </a:bodyPr>
          <a:lstStyle/>
          <a:p>
            <a:pPr marL="0" indent="0" algn="just">
              <a:spcBef>
                <a:spcPts val="750"/>
              </a:spcBef>
              <a:buNone/>
            </a:pPr>
            <a:r>
              <a:rPr lang="en-US" sz="4000" dirty="0">
                <a:solidFill>
                  <a:srgbClr val="111111"/>
                </a:solidFill>
                <a:effectLst/>
                <a:latin typeface="+mj-lt"/>
                <a:ea typeface="MS Mincho" panose="02020609040205080304" pitchFamily="49" charset="-128"/>
              </a:rPr>
              <a:t>(c) From a wireless communication perspective, what are two advantages and disadvantages of using balloons for connectivity in IoT devices compared to satellite-based solutions?</a:t>
            </a:r>
            <a:r>
              <a:rPr lang="en-SG" sz="4000" dirty="0">
                <a:latin typeface="+mj-lt"/>
                <a:ea typeface="MS Mincho" panose="02020609040205080304" pitchFamily="49" charset="-128"/>
              </a:rPr>
              <a:t> 								      	        						   				     </a:t>
            </a:r>
            <a:r>
              <a:rPr lang="en-US" sz="4000" b="1" dirty="0">
                <a:solidFill>
                  <a:srgbClr val="111111"/>
                </a:solidFill>
                <a:effectLst/>
                <a:latin typeface="+mj-lt"/>
                <a:ea typeface="MS Mincho" panose="02020609040205080304" pitchFamily="49" charset="-128"/>
              </a:rPr>
              <a:t>(</a:t>
            </a:r>
            <a:r>
              <a:rPr lang="en-US" sz="4000" b="1" dirty="0">
                <a:solidFill>
                  <a:srgbClr val="111111"/>
                </a:solidFill>
                <a:latin typeface="+mj-lt"/>
                <a:ea typeface="MS Mincho" panose="02020609040205080304" pitchFamily="49" charset="-128"/>
              </a:rPr>
              <a:t>2</a:t>
            </a:r>
            <a:r>
              <a:rPr lang="en-US" sz="4000" b="1" dirty="0">
                <a:solidFill>
                  <a:srgbClr val="111111"/>
                </a:solidFill>
                <a:effectLst/>
                <a:latin typeface="+mj-lt"/>
                <a:ea typeface="MS Mincho" panose="02020609040205080304" pitchFamily="49" charset="-128"/>
              </a:rPr>
              <a:t> point)</a:t>
            </a:r>
            <a:endParaRPr lang="en-SG" sz="4000" dirty="0">
              <a:solidFill>
                <a:srgbClr val="111111"/>
              </a:solidFill>
              <a:effectLst/>
              <a:latin typeface="+mj-lt"/>
              <a:ea typeface="Times New Roman" panose="02020603050405020304" pitchFamily="18" charset="0"/>
            </a:endParaRPr>
          </a:p>
          <a:p>
            <a:pPr marL="0" indent="0" algn="just">
              <a:spcBef>
                <a:spcPts val="750"/>
              </a:spcBef>
              <a:buNone/>
            </a:pPr>
            <a:r>
              <a:rPr lang="en-SG" sz="3000" b="1" dirty="0">
                <a:solidFill>
                  <a:srgbClr val="111111"/>
                </a:solidFill>
                <a:effectLst/>
                <a:latin typeface="+mj-lt"/>
                <a:ea typeface="Times New Roman" panose="02020603050405020304" pitchFamily="18" charset="0"/>
              </a:rPr>
              <a:t>ANSWER:</a:t>
            </a:r>
          </a:p>
          <a:p>
            <a:pPr marL="0" indent="0" algn="just">
              <a:spcBef>
                <a:spcPts val="750"/>
              </a:spcBef>
              <a:buNone/>
            </a:pPr>
            <a:endParaRPr lang="en-SG" sz="3000" dirty="0">
              <a:solidFill>
                <a:srgbClr val="111111"/>
              </a:solidFill>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There can be several advantages:</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1. Lower latency owing to lower altitude of the balloon</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2. We can use ISM frequency bands due to shorter distances for communication</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3. Better signal quality owing to stronger signals</a:t>
            </a:r>
            <a:endParaRPr lang="en-SG" sz="3600" dirty="0">
              <a:effectLst/>
              <a:latin typeface="+mj-lt"/>
              <a:ea typeface="Times New Roman" panose="02020603050405020304" pitchFamily="18" charset="0"/>
            </a:endParaRPr>
          </a:p>
          <a:p>
            <a:pPr marL="0" indent="0" algn="just">
              <a:spcBef>
                <a:spcPts val="750"/>
              </a:spcBef>
              <a:buNone/>
            </a:pPr>
            <a:endParaRPr lang="en-SG" sz="3600" dirty="0">
              <a:solidFill>
                <a:srgbClr val="111111"/>
              </a:solidFill>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Cons:</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1. Limited coverage when compared to satellites, may require several balloons overhead</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2. Greater chance of interference with terrestrial and other such transmissions</a:t>
            </a:r>
            <a:endParaRPr lang="en-SG" sz="3600" dirty="0">
              <a:effectLst/>
              <a:latin typeface="+mj-lt"/>
              <a:ea typeface="Times New Roman" panose="02020603050405020304" pitchFamily="18" charset="0"/>
            </a:endParaRPr>
          </a:p>
          <a:p>
            <a:pPr marL="0" indent="0" algn="just">
              <a:spcBef>
                <a:spcPts val="750"/>
              </a:spcBef>
              <a:buNone/>
            </a:pPr>
            <a:r>
              <a:rPr lang="en-SG" sz="3600" dirty="0">
                <a:solidFill>
                  <a:srgbClr val="111111"/>
                </a:solidFill>
                <a:effectLst/>
                <a:latin typeface="+mj-lt"/>
                <a:ea typeface="Times New Roman" panose="02020603050405020304" pitchFamily="18" charset="0"/>
              </a:rPr>
              <a:t>3. Higher maintenance overhead to replace and maintain balloons</a:t>
            </a:r>
            <a:endParaRPr lang="en-SG" sz="3600" dirty="0">
              <a:effectLst/>
              <a:latin typeface="+mj-lt"/>
              <a:ea typeface="Times New Roman" panose="02020603050405020304" pitchFamily="18" charset="0"/>
            </a:endParaRP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61</a:t>
            </a:fld>
            <a:endParaRPr lang="en-US" dirty="0"/>
          </a:p>
        </p:txBody>
      </p:sp>
    </p:spTree>
    <p:extLst>
      <p:ext uri="{BB962C8B-B14F-4D97-AF65-F5344CB8AC3E}">
        <p14:creationId xmlns:p14="http://schemas.microsoft.com/office/powerpoint/2010/main" val="3377927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881739" y="1622425"/>
            <a:ext cx="11006599" cy="4302967"/>
          </a:xfrm>
        </p:spPr>
        <p:txBody>
          <a:bodyPr>
            <a:normAutofit/>
          </a:bodyPr>
          <a:lstStyle/>
          <a:p>
            <a:pPr algn="just">
              <a:spcBef>
                <a:spcPts val="750"/>
              </a:spcBef>
            </a:pPr>
            <a:r>
              <a:rPr lang="en-US" dirty="0">
                <a:solidFill>
                  <a:srgbClr val="111111"/>
                </a:solidFill>
                <a:effectLst/>
                <a:latin typeface="+mj-lt"/>
                <a:ea typeface="MS Mincho" panose="02020609040205080304" pitchFamily="49" charset="-128"/>
              </a:rPr>
              <a:t>(d) Given that the IoT device is equipped with a radio with a receive sensitivity of -100 dBm and an antenna gain of 2 </a:t>
            </a:r>
            <a:r>
              <a:rPr lang="en-US" dirty="0" err="1">
                <a:solidFill>
                  <a:srgbClr val="111111"/>
                </a:solidFill>
                <a:effectLst/>
                <a:latin typeface="+mj-lt"/>
                <a:ea typeface="MS Mincho" panose="02020609040205080304" pitchFamily="49" charset="-128"/>
              </a:rPr>
              <a:t>dB.</a:t>
            </a:r>
            <a:r>
              <a:rPr lang="en-US" dirty="0">
                <a:solidFill>
                  <a:srgbClr val="111111"/>
                </a:solidFill>
                <a:effectLst/>
                <a:latin typeface="+mj-lt"/>
                <a:ea typeface="MS Mincho" panose="02020609040205080304" pitchFamily="49" charset="-128"/>
              </a:rPr>
              <a:t> There is an estimated distance of 20 kilometers between the balloon and the IoT device, and the balloon is equipped with 8 dB antenna. Please calculate the transmit power required at the balloon to ensure successful packet reception at IoT device. Use the frequency selected in part (b) for your calculations. The path loss exponent is 2.			                    			    (</a:t>
            </a:r>
            <a:r>
              <a:rPr lang="en-US" b="1" dirty="0">
                <a:solidFill>
                  <a:srgbClr val="111111"/>
                </a:solidFill>
                <a:effectLst/>
                <a:latin typeface="+mj-lt"/>
                <a:ea typeface="MS Mincho" panose="02020609040205080304" pitchFamily="49" charset="-128"/>
              </a:rPr>
              <a:t>4 point</a:t>
            </a:r>
            <a:r>
              <a:rPr lang="en-US" b="1" dirty="0">
                <a:solidFill>
                  <a:srgbClr val="111111"/>
                </a:solidFill>
                <a:latin typeface="+mj-lt"/>
                <a:ea typeface="MS Mincho" panose="02020609040205080304" pitchFamily="49" charset="-128"/>
              </a:rPr>
              <a:t>)</a:t>
            </a:r>
            <a:endParaRPr lang="en-US" b="1" dirty="0">
              <a:solidFill>
                <a:srgbClr val="111111"/>
              </a:solidFill>
              <a:effectLst/>
              <a:latin typeface="+mj-l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475118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AB9-AFED-CAA1-9677-8BC4AE24D0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4F144-87AF-1595-C072-1F20286BFB4B}"/>
              </a:ext>
            </a:extLst>
          </p:cNvPr>
          <p:cNvSpPr>
            <a:spLocks noGrp="1"/>
          </p:cNvSpPr>
          <p:nvPr>
            <p:ph idx="1"/>
          </p:nvPr>
        </p:nvSpPr>
        <p:spPr>
          <a:xfrm>
            <a:off x="419100" y="2022689"/>
            <a:ext cx="11353800" cy="2534798"/>
          </a:xfrm>
        </p:spPr>
        <p:txBody>
          <a:bodyPr>
            <a:normAutofit/>
          </a:bodyPr>
          <a:lstStyle/>
          <a:p>
            <a:r>
              <a:rPr lang="en-SG"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sz="3200" b="1" dirty="0">
                <a:solidFill>
                  <a:srgbClr val="0E0E0E"/>
                </a:solidFill>
                <a:effectLst/>
              </a:rPr>
              <a:t>Modulation Basics</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50DB831C-CB76-3F6E-8FC6-5B5ACE86C6F1}"/>
              </a:ext>
            </a:extLst>
          </p:cNvPr>
          <p:cNvSpPr>
            <a:spLocks noGrp="1"/>
          </p:cNvSpPr>
          <p:nvPr>
            <p:ph type="sldNum" sz="quarter" idx="12"/>
          </p:nvPr>
        </p:nvSpPr>
        <p:spPr/>
        <p:txBody>
          <a:bodyPr/>
          <a:lstStyle/>
          <a:p>
            <a:fld id="{687B7451-1438-CB4A-8106-82A64F1C7D7B}" type="slidenum">
              <a:rPr lang="sv-SE" smtClean="0"/>
              <a:t>63</a:t>
            </a:fld>
            <a:endParaRPr lang="sv-SE" dirty="0"/>
          </a:p>
        </p:txBody>
      </p:sp>
      <p:sp>
        <p:nvSpPr>
          <p:cNvPr id="5" name="Title 4">
            <a:extLst>
              <a:ext uri="{FF2B5EF4-FFF2-40B4-BE49-F238E27FC236}">
                <a16:creationId xmlns:a16="http://schemas.microsoft.com/office/drawing/2014/main" id="{A6D81F0F-944A-594A-4E45-DEB5B838782F}"/>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37F36DFE-9E4D-6C41-9BC5-3865012698F5}"/>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7438244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64</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370319203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66</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modulation technique</a:t>
            </a:r>
          </a:p>
          <a:p>
            <a:r>
              <a:rPr lang="en-US" dirty="0">
                <a:latin typeface="+mj-lt"/>
              </a:rPr>
              <a:t>Remains widely used for radio broadcast, also computer communication</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3854743" y="3209164"/>
            <a:ext cx="4336757" cy="3388092"/>
          </a:xfrm>
          <a:prstGeom prst="rect">
            <a:avLst/>
          </a:prstGeom>
        </p:spPr>
      </p:pic>
    </p:spTree>
    <p:extLst>
      <p:ext uri="{BB962C8B-B14F-4D97-AF65-F5344CB8AC3E}">
        <p14:creationId xmlns:p14="http://schemas.microsoft.com/office/powerpoint/2010/main" val="5656798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background with white text&#10;&#10;Description automatically generated">
            <a:extLst>
              <a:ext uri="{FF2B5EF4-FFF2-40B4-BE49-F238E27FC236}">
                <a16:creationId xmlns:a16="http://schemas.microsoft.com/office/drawing/2014/main" id="{A4C88110-CEB0-77C2-FA11-FBD1E888A2DC}"/>
              </a:ext>
            </a:extLst>
          </p:cNvPr>
          <p:cNvPicPr>
            <a:picLocks noGrp="1" noChangeAspect="1"/>
          </p:cNvPicPr>
          <p:nvPr>
            <p:ph idx="1"/>
          </p:nvPr>
        </p:nvPicPr>
        <p:blipFill>
          <a:blip r:embed="rId2"/>
          <a:stretch>
            <a:fillRect/>
          </a:stretch>
        </p:blipFill>
        <p:spPr>
          <a:xfrm>
            <a:off x="2862941" y="1722488"/>
            <a:ext cx="6155989" cy="824030"/>
          </a:xfrm>
        </p:spPr>
      </p:pic>
      <p:sp>
        <p:nvSpPr>
          <p:cNvPr id="5" name="Slide Number Placeholder 4">
            <a:extLst>
              <a:ext uri="{FF2B5EF4-FFF2-40B4-BE49-F238E27FC236}">
                <a16:creationId xmlns:a16="http://schemas.microsoft.com/office/drawing/2014/main" id="{C4F5BA12-99B9-D04C-E03B-ED5F43CD8485}"/>
              </a:ext>
            </a:extLst>
          </p:cNvPr>
          <p:cNvSpPr>
            <a:spLocks noGrp="1"/>
          </p:cNvSpPr>
          <p:nvPr>
            <p:ph type="sldNum" sz="quarter" idx="12"/>
          </p:nvPr>
        </p:nvSpPr>
        <p:spPr/>
        <p:txBody>
          <a:bodyPr/>
          <a:lstStyle/>
          <a:p>
            <a:fld id="{687B7451-1438-CB4A-8106-82A64F1C7D7B}" type="slidenum">
              <a:rPr lang="sv-SE" smtClean="0"/>
              <a:pPr/>
              <a:t>67</a:t>
            </a:fld>
            <a:endParaRPr lang="sv-SE" dirty="0"/>
          </a:p>
        </p:txBody>
      </p:sp>
      <p:sp>
        <p:nvSpPr>
          <p:cNvPr id="8" name="Title 1">
            <a:extLst>
              <a:ext uri="{FF2B5EF4-FFF2-40B4-BE49-F238E27FC236}">
                <a16:creationId xmlns:a16="http://schemas.microsoft.com/office/drawing/2014/main" id="{B387938C-F635-0CA1-7B0F-CEBA933EA1EF}"/>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12" name="Content Placeholder 2">
            <a:extLst>
              <a:ext uri="{FF2B5EF4-FFF2-40B4-BE49-F238E27FC236}">
                <a16:creationId xmlns:a16="http://schemas.microsoft.com/office/drawing/2014/main" id="{40CE3EFC-69A6-84F6-B356-99DE9DCCBC3D}"/>
              </a:ext>
            </a:extLst>
          </p:cNvPr>
          <p:cNvSpPr txBox="1">
            <a:spLocks/>
          </p:cNvSpPr>
          <p:nvPr/>
        </p:nvSpPr>
        <p:spPr>
          <a:xfrm>
            <a:off x="662201" y="3429000"/>
            <a:ext cx="11353800" cy="2270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r>
              <a:rPr lang="en-SG" dirty="0">
                <a:solidFill>
                  <a:srgbClr val="000000"/>
                </a:solidFill>
                <a:effectLst/>
                <a:latin typeface="+mj-lt"/>
              </a:rPr>
              <a:t>A</a:t>
            </a:r>
            <a:r>
              <a:rPr lang="en-SG" baseline="-25000" dirty="0">
                <a:solidFill>
                  <a:srgbClr val="000000"/>
                </a:solidFill>
                <a:latin typeface="+mj-lt"/>
              </a:rPr>
              <a:t>m</a:t>
            </a:r>
            <a:r>
              <a:rPr lang="en-SG" dirty="0">
                <a:solidFill>
                  <a:srgbClr val="000000"/>
                </a:solidFill>
                <a:effectLst/>
                <a:latin typeface="+mj-lt"/>
              </a:rPr>
              <a:t> </a:t>
            </a:r>
            <a:r>
              <a:rPr lang="en-SG" dirty="0">
                <a:solidFill>
                  <a:srgbClr val="0E0E0E"/>
                </a:solidFill>
                <a:effectLst/>
                <a:latin typeface="+mj-lt"/>
              </a:rPr>
              <a:t> = Modulating (baseband) signal amplitude</a:t>
            </a:r>
          </a:p>
          <a:p>
            <a:pPr>
              <a:spcBef>
                <a:spcPts val="900"/>
              </a:spcBef>
            </a:pPr>
            <a:r>
              <a:rPr lang="en-SG" dirty="0">
                <a:solidFill>
                  <a:srgbClr val="000000"/>
                </a:solidFill>
                <a:effectLst/>
                <a:latin typeface="+mj-lt"/>
              </a:rPr>
              <a:t>m(t) </a:t>
            </a:r>
            <a:r>
              <a:rPr lang="en-SG" dirty="0">
                <a:solidFill>
                  <a:srgbClr val="0E0E0E"/>
                </a:solidFill>
                <a:effectLst/>
                <a:latin typeface="+mj-lt"/>
              </a:rPr>
              <a:t> = Message signal</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723750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D680-9471-FD48-D9C6-DB7FFE5A5A03}"/>
            </a:ext>
          </a:extLst>
        </p:cNvPr>
        <p:cNvGrpSpPr/>
        <p:nvPr/>
      </p:nvGrpSpPr>
      <p:grpSpPr>
        <a:xfrm>
          <a:off x="0" y="0"/>
          <a:ext cx="0" cy="0"/>
          <a:chOff x="0" y="0"/>
          <a:chExt cx="0" cy="0"/>
        </a:xfrm>
      </p:grpSpPr>
      <p:pic>
        <p:nvPicPr>
          <p:cNvPr id="11" name="Content Placeholder 10" descr="A black background with white text&#10;&#10;Description automatically generated">
            <a:extLst>
              <a:ext uri="{FF2B5EF4-FFF2-40B4-BE49-F238E27FC236}">
                <a16:creationId xmlns:a16="http://schemas.microsoft.com/office/drawing/2014/main" id="{6801D36A-5A5B-ADEE-818F-7BE6C673C973}"/>
              </a:ext>
            </a:extLst>
          </p:cNvPr>
          <p:cNvPicPr>
            <a:picLocks noGrp="1" noChangeAspect="1"/>
          </p:cNvPicPr>
          <p:nvPr>
            <p:ph idx="1"/>
          </p:nvPr>
        </p:nvPicPr>
        <p:blipFill>
          <a:blip r:embed="rId2"/>
          <a:stretch>
            <a:fillRect/>
          </a:stretch>
        </p:blipFill>
        <p:spPr>
          <a:xfrm>
            <a:off x="2862941" y="1722488"/>
            <a:ext cx="6155989" cy="824030"/>
          </a:xfrm>
        </p:spPr>
      </p:pic>
      <p:sp>
        <p:nvSpPr>
          <p:cNvPr id="5" name="Slide Number Placeholder 4">
            <a:extLst>
              <a:ext uri="{FF2B5EF4-FFF2-40B4-BE49-F238E27FC236}">
                <a16:creationId xmlns:a16="http://schemas.microsoft.com/office/drawing/2014/main" id="{2A607306-B388-0AA3-EAC0-B3668739435C}"/>
              </a:ext>
            </a:extLst>
          </p:cNvPr>
          <p:cNvSpPr>
            <a:spLocks noGrp="1"/>
          </p:cNvSpPr>
          <p:nvPr>
            <p:ph type="sldNum" sz="quarter" idx="12"/>
          </p:nvPr>
        </p:nvSpPr>
        <p:spPr/>
        <p:txBody>
          <a:bodyPr/>
          <a:lstStyle/>
          <a:p>
            <a:fld id="{687B7451-1438-CB4A-8106-82A64F1C7D7B}" type="slidenum">
              <a:rPr lang="sv-SE" smtClean="0"/>
              <a:pPr/>
              <a:t>68</a:t>
            </a:fld>
            <a:endParaRPr lang="sv-SE" dirty="0"/>
          </a:p>
        </p:txBody>
      </p:sp>
      <p:sp>
        <p:nvSpPr>
          <p:cNvPr id="8" name="Title 1">
            <a:extLst>
              <a:ext uri="{FF2B5EF4-FFF2-40B4-BE49-F238E27FC236}">
                <a16:creationId xmlns:a16="http://schemas.microsoft.com/office/drawing/2014/main" id="{C5967A4A-2856-E004-D897-CCE4D15360D8}"/>
              </a:ext>
            </a:extLst>
          </p:cNvPr>
          <p:cNvSpPr>
            <a:spLocks noGrp="1"/>
          </p:cNvSpPr>
          <p:nvPr>
            <p:ph type="title"/>
          </p:nvPr>
        </p:nvSpPr>
        <p:spPr>
          <a:xfrm>
            <a:off x="351963" y="362345"/>
            <a:ext cx="11974277" cy="1325563"/>
          </a:xfrm>
        </p:spPr>
        <p:txBody>
          <a:bodyPr>
            <a:noAutofit/>
          </a:bodyPr>
          <a:lstStyle/>
          <a:p>
            <a:r>
              <a:rPr lang="en-US" sz="4000" dirty="0">
                <a:latin typeface="+mn-lt"/>
              </a:rPr>
              <a:t>Modulation Index </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5DBA24-CB0A-0EF2-A666-5563D1B13210}"/>
                  </a:ext>
                </a:extLst>
              </p:cNvPr>
              <p:cNvSpPr txBox="1">
                <a:spLocks/>
              </p:cNvSpPr>
              <p:nvPr/>
            </p:nvSpPr>
            <p:spPr>
              <a:xfrm>
                <a:off x="419100" y="3051628"/>
                <a:ext cx="11353800" cy="3444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000000"/>
                    </a:solidFill>
                    <a:effectLst/>
                    <a:latin typeface="+mj-lt"/>
                  </a:rPr>
                  <a:t>Signifies the extent to which the carrier signal is modulated with the message signal. It determines the strength of the modulated signal, impacts bandwidth, and also power distribution and overall signal quality</a:t>
                </a:r>
              </a:p>
              <a:p>
                <a:endParaRPr lang="en-SG" dirty="0">
                  <a:solidFill>
                    <a:srgbClr val="000000"/>
                  </a:solidFill>
                  <a:latin typeface="+mj-lt"/>
                </a:endParaRPr>
              </a:p>
              <a:p>
                <a:r>
                  <a:rPr lang="en-SG" dirty="0">
                    <a:solidFill>
                      <a:srgbClr val="000000"/>
                    </a:solidFill>
                    <a:effectLst/>
                    <a:latin typeface="+mj-lt"/>
                  </a:rPr>
                  <a:t>For amplitude modulation </a:t>
                </a:r>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r>
                      <a:rPr lang="en-US" b="0" i="1"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 A</a:t>
                </a:r>
                <a:r>
                  <a:rPr lang="en-SG" baseline="-25000" dirty="0">
                    <a:solidFill>
                      <a:srgbClr val="000000"/>
                    </a:solidFill>
                    <a:effectLst/>
                    <a:latin typeface="+mj-lt"/>
                  </a:rPr>
                  <a:t>m</a:t>
                </a:r>
                <a:r>
                  <a:rPr lang="en-SG" dirty="0">
                    <a:solidFill>
                      <a:srgbClr val="000000"/>
                    </a:solidFill>
                    <a:latin typeface="+mj-lt"/>
                  </a:rPr>
                  <a:t>/A</a:t>
                </a:r>
                <a:r>
                  <a:rPr lang="en-SG" baseline="-25000" dirty="0">
                    <a:solidFill>
                      <a:srgbClr val="000000"/>
                    </a:solidFill>
                    <a:latin typeface="+mj-lt"/>
                  </a:rPr>
                  <a:t>c</a:t>
                </a:r>
              </a:p>
              <a:p>
                <a:pPr lvl="1"/>
                <a:r>
                  <a:rPr lang="en-SG" dirty="0">
                    <a:solidFill>
                      <a:srgbClr val="000000"/>
                    </a:solidFill>
                    <a:latin typeface="+mj-lt"/>
                  </a:rPr>
                  <a:t>A</a:t>
                </a:r>
                <a:r>
                  <a:rPr lang="en-SG" baseline="-25000" dirty="0">
                    <a:solidFill>
                      <a:srgbClr val="000000"/>
                    </a:solidFill>
                    <a:latin typeface="+mj-lt"/>
                  </a:rPr>
                  <a:t>m</a:t>
                </a:r>
                <a:r>
                  <a:rPr lang="en-SG" dirty="0">
                    <a:solidFill>
                      <a:srgbClr val="000000"/>
                    </a:solidFill>
                    <a:latin typeface="+mj-lt"/>
                  </a:rPr>
                  <a:t>= Peak amplitude of modulating/baseband signal</a:t>
                </a:r>
              </a:p>
              <a:p>
                <a:pPr lvl="1"/>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 Peak amplitude of carrier signal</a:t>
                </a:r>
                <a:endParaRPr lang="en-SG" baseline="-25000"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p:sp>
            <p:nvSpPr>
              <p:cNvPr id="12" name="Content Placeholder 2">
                <a:extLst>
                  <a:ext uri="{FF2B5EF4-FFF2-40B4-BE49-F238E27FC236}">
                    <a16:creationId xmlns:a16="http://schemas.microsoft.com/office/drawing/2014/main" id="{365DBA24-CB0A-0EF2-A666-5563D1B13210}"/>
                  </a:ext>
                </a:extLst>
              </p:cNvPr>
              <p:cNvSpPr txBox="1">
                <a:spLocks noRot="1" noChangeAspect="1" noMove="1" noResize="1" noEditPoints="1" noAdjustHandles="1" noChangeArrowheads="1" noChangeShapeType="1" noTextEdit="1"/>
              </p:cNvSpPr>
              <p:nvPr/>
            </p:nvSpPr>
            <p:spPr>
              <a:xfrm>
                <a:off x="419100" y="3051628"/>
                <a:ext cx="11353800" cy="3444027"/>
              </a:xfrm>
              <a:prstGeom prst="rect">
                <a:avLst/>
              </a:prstGeom>
              <a:blipFill>
                <a:blip r:embed="rId3"/>
                <a:stretch>
                  <a:fillRect l="-1007" t="-2941" r="-559"/>
                </a:stretch>
              </a:blipFill>
            </p:spPr>
            <p:txBody>
              <a:bodyPr/>
              <a:lstStyle/>
              <a:p>
                <a:r>
                  <a:rPr lang="en-US">
                    <a:noFill/>
                  </a:rPr>
                  <a:t> </a:t>
                </a:r>
              </a:p>
            </p:txBody>
          </p:sp>
        </mc:Fallback>
      </mc:AlternateContent>
    </p:spTree>
    <p:extLst>
      <p:ext uri="{BB962C8B-B14F-4D97-AF65-F5344CB8AC3E}">
        <p14:creationId xmlns:p14="http://schemas.microsoft.com/office/powerpoint/2010/main" val="1262623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91933-A135-E663-DCC8-1871DF86519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DD1094-7E29-DA8F-E3B0-F11617916EF1}"/>
              </a:ext>
            </a:extLst>
          </p:cNvPr>
          <p:cNvSpPr>
            <a:spLocks noGrp="1"/>
          </p:cNvSpPr>
          <p:nvPr>
            <p:ph type="sldNum" sz="quarter" idx="12"/>
          </p:nvPr>
        </p:nvSpPr>
        <p:spPr/>
        <p:txBody>
          <a:bodyPr/>
          <a:lstStyle/>
          <a:p>
            <a:fld id="{687B7451-1438-CB4A-8106-82A64F1C7D7B}" type="slidenum">
              <a:rPr lang="sv-SE" smtClean="0"/>
              <a:pPr/>
              <a:t>69</a:t>
            </a:fld>
            <a:endParaRPr lang="sv-SE" dirty="0"/>
          </a:p>
        </p:txBody>
      </p:sp>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735E09D2-64F1-E624-AE5D-8B6B8EB297FE}"/>
                  </a:ext>
                </a:extLst>
              </p:cNvPr>
              <p:cNvSpPr>
                <a:spLocks noGrp="1"/>
              </p:cNvSpPr>
              <p:nvPr>
                <p:ph type="title"/>
              </p:nvPr>
            </p:nvSpPr>
            <p:spPr>
              <a:xfrm>
                <a:off x="351963" y="362345"/>
                <a:ext cx="11974277" cy="1325563"/>
              </a:xfrm>
            </p:spPr>
            <p:txBody>
              <a:bodyPr>
                <a:noAutofit/>
              </a:bodyPr>
              <a:lstStyle/>
              <a:p>
                <a:r>
                  <a:rPr lang="en-US" sz="4000" dirty="0">
                    <a:latin typeface="+mn-lt"/>
                  </a:rPr>
                  <a:t>Significance of modulation index (</a:t>
                </a:r>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oMath>
                </a14:m>
                <a:r>
                  <a:rPr lang="en-US" sz="4000" dirty="0">
                    <a:latin typeface="+mn-lt"/>
                  </a:rPr>
                  <a:t>)</a:t>
                </a:r>
              </a:p>
            </p:txBody>
          </p:sp>
        </mc:Choice>
        <mc:Fallback>
          <p:sp>
            <p:nvSpPr>
              <p:cNvPr id="8" name="Title 1">
                <a:extLst>
                  <a:ext uri="{FF2B5EF4-FFF2-40B4-BE49-F238E27FC236}">
                    <a16:creationId xmlns:a16="http://schemas.microsoft.com/office/drawing/2014/main" id="{735E09D2-64F1-E624-AE5D-8B6B8EB297FE}"/>
                  </a:ext>
                </a:extLst>
              </p:cNvPr>
              <p:cNvSpPr>
                <a:spLocks noGrp="1" noRot="1" noChangeAspect="1" noMove="1" noResize="1" noEditPoints="1" noAdjustHandles="1" noChangeArrowheads="1" noChangeShapeType="1" noTextEdit="1"/>
              </p:cNvSpPr>
              <p:nvPr>
                <p:ph type="title"/>
              </p:nvPr>
            </p:nvSpPr>
            <p:spPr>
              <a:xfrm>
                <a:off x="351963" y="362345"/>
                <a:ext cx="11974277" cy="1325563"/>
              </a:xfrm>
              <a:blipFill>
                <a:blip r:embed="rId2"/>
                <a:stretch>
                  <a:fillRect l="-18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92871395-A068-E688-C9F0-88171C271B72}"/>
                  </a:ext>
                </a:extLst>
              </p:cNvPr>
              <p:cNvSpPr txBox="1">
                <a:spLocks/>
              </p:cNvSpPr>
              <p:nvPr/>
            </p:nvSpPr>
            <p:spPr>
              <a:xfrm>
                <a:off x="486237" y="1627795"/>
                <a:ext cx="11353800" cy="4788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r>
                      <a:rPr lang="en-US" b="0" i="1"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&lt; 1</a:t>
                </a:r>
                <a:endParaRPr lang="en-SG" baseline="-25000" dirty="0">
                  <a:solidFill>
                    <a:srgbClr val="000000"/>
                  </a:solidFill>
                  <a:latin typeface="+mj-lt"/>
                </a:endParaRPr>
              </a:p>
              <a:p>
                <a:pPr lvl="1"/>
                <a:r>
                  <a:rPr lang="en-SG" dirty="0">
                    <a:solidFill>
                      <a:srgbClr val="000000"/>
                    </a:solidFill>
                    <a:latin typeface="+mj-lt"/>
                  </a:rPr>
                  <a:t>Carrier is not fully modulated</a:t>
                </a:r>
              </a:p>
              <a:p>
                <a:pPr lvl="1"/>
                <a:r>
                  <a:rPr lang="en-SG" dirty="0">
                    <a:solidFill>
                      <a:srgbClr val="000000"/>
                    </a:solidFill>
                    <a:effectLst/>
                    <a:latin typeface="+mj-lt"/>
                  </a:rPr>
                  <a:t>No distortion</a:t>
                </a:r>
                <a:r>
                  <a:rPr lang="en-SG" dirty="0">
                    <a:solidFill>
                      <a:srgbClr val="000000"/>
                    </a:solidFill>
                    <a:latin typeface="+mj-lt"/>
                  </a:rPr>
                  <a:t> but the signal maybe weak</a:t>
                </a:r>
              </a:p>
              <a:p>
                <a:pPr lvl="1"/>
                <a:endParaRPr lang="en-SG" dirty="0">
                  <a:solidFill>
                    <a:srgbClr val="000000"/>
                  </a:solidFill>
                  <a:effectLst/>
                  <a:latin typeface="+mj-lt"/>
                </a:endParaRPr>
              </a:p>
              <a:p>
                <a:pPr lvl="1"/>
                <a:endParaRPr lang="en-SG" dirty="0">
                  <a:solidFill>
                    <a:srgbClr val="000000"/>
                  </a:solidFill>
                  <a:effectLst/>
                  <a:latin typeface="+mj-lt"/>
                </a:endParaRPr>
              </a:p>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d>
                      <m:dPr>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e>
                    </m:d>
                    <m:r>
                      <a:rPr lang="en-US" b="0" i="0"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1</a:t>
                </a:r>
              </a:p>
              <a:p>
                <a:pPr lvl="1"/>
                <a:r>
                  <a:rPr lang="en-SG" dirty="0">
                    <a:solidFill>
                      <a:srgbClr val="000000"/>
                    </a:solidFill>
                    <a:latin typeface="+mj-lt"/>
                  </a:rPr>
                  <a:t>Carrier is fully modulated</a:t>
                </a:r>
              </a:p>
              <a:p>
                <a:pPr marL="457200" lvl="1" indent="0">
                  <a:buNone/>
                </a:pPr>
                <a:endParaRPr lang="en-SG" dirty="0">
                  <a:solidFill>
                    <a:srgbClr val="000000"/>
                  </a:solidFill>
                  <a:latin typeface="+mj-lt"/>
                </a:endParaRPr>
              </a:p>
              <a:p>
                <a:pPr marL="457200" lvl="1" indent="0">
                  <a:buNone/>
                </a:pPr>
                <a:endParaRPr lang="en-SG" dirty="0">
                  <a:solidFill>
                    <a:srgbClr val="000000"/>
                  </a:solidFill>
                  <a:latin typeface="+mj-lt"/>
                </a:endParaRPr>
              </a:p>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d>
                      <m:dPr>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e>
                    </m:d>
                    <m:r>
                      <a:rPr lang="en-US" b="0" i="0" smtClean="0">
                        <a:solidFill>
                          <a:srgbClr val="000000"/>
                        </a:solidFill>
                        <a:effectLst/>
                        <a:latin typeface="Cambria Math" panose="02040503050406030204" pitchFamily="18" charset="0"/>
                        <a:ea typeface="Cambria Math" panose="02040503050406030204" pitchFamily="18" charset="0"/>
                      </a:rPr>
                      <m:t>&gt;</m:t>
                    </m:r>
                  </m:oMath>
                </a14:m>
                <a:r>
                  <a:rPr lang="en-SG" dirty="0">
                    <a:solidFill>
                      <a:srgbClr val="000000"/>
                    </a:solidFill>
                    <a:effectLst/>
                    <a:latin typeface="+mj-lt"/>
                  </a:rPr>
                  <a:t> 1</a:t>
                </a:r>
              </a:p>
              <a:p>
                <a:pPr lvl="1"/>
                <a:r>
                  <a:rPr lang="en-SG" dirty="0">
                    <a:solidFill>
                      <a:srgbClr val="000000"/>
                    </a:solidFill>
                    <a:latin typeface="+mj-lt"/>
                  </a:rPr>
                  <a:t>Overmodulation, signal is distorted leads to clipping</a:t>
                </a:r>
              </a:p>
              <a:p>
                <a:endParaRPr lang="en-SG" baseline="-25000"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p:sp>
            <p:nvSpPr>
              <p:cNvPr id="12" name="Content Placeholder 2">
                <a:extLst>
                  <a:ext uri="{FF2B5EF4-FFF2-40B4-BE49-F238E27FC236}">
                    <a16:creationId xmlns:a16="http://schemas.microsoft.com/office/drawing/2014/main" id="{92871395-A068-E688-C9F0-88171C271B72}"/>
                  </a:ext>
                </a:extLst>
              </p:cNvPr>
              <p:cNvSpPr txBox="1">
                <a:spLocks noRot="1" noChangeAspect="1" noMove="1" noResize="1" noEditPoints="1" noAdjustHandles="1" noChangeArrowheads="1" noChangeShapeType="1" noTextEdit="1"/>
              </p:cNvSpPr>
              <p:nvPr/>
            </p:nvSpPr>
            <p:spPr>
              <a:xfrm>
                <a:off x="486237" y="1627795"/>
                <a:ext cx="11353800" cy="4788669"/>
              </a:xfrm>
              <a:prstGeom prst="rect">
                <a:avLst/>
              </a:prstGeom>
              <a:blipFill>
                <a:blip r:embed="rId3"/>
                <a:stretch>
                  <a:fillRect l="-1006" t="-2116"/>
                </a:stretch>
              </a:blipFill>
            </p:spPr>
            <p:txBody>
              <a:bodyPr/>
              <a:lstStyle/>
              <a:p>
                <a:r>
                  <a:rPr lang="en-US">
                    <a:noFill/>
                  </a:rPr>
                  <a:t> </a:t>
                </a:r>
              </a:p>
            </p:txBody>
          </p:sp>
        </mc:Fallback>
      </mc:AlternateContent>
    </p:spTree>
    <p:extLst>
      <p:ext uri="{BB962C8B-B14F-4D97-AF65-F5344CB8AC3E}">
        <p14:creationId xmlns:p14="http://schemas.microsoft.com/office/powerpoint/2010/main" val="4283584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7</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[ST Microelectronics, </a:t>
            </a:r>
            <a:r>
              <a:rPr lang="en-US" altLang="en-US" sz="1600" dirty="0" err="1">
                <a:latin typeface="Trebuchet MS" panose="020B0703020202090204" pitchFamily="34" charset="0"/>
              </a:rPr>
              <a:t>annc</a:t>
            </a:r>
            <a:r>
              <a:rPr lang="en-US" altLang="en-US" sz="1600" dirty="0">
                <a:latin typeface="Trebuchet MS" panose="020B0703020202090204" pitchFamily="34" charset="0"/>
              </a:rPr>
              <a:t>.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400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8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85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8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85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85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85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8857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885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8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0" grpId="0"/>
      <p:bldP spid="1388551" grpId="0"/>
      <p:bldP spid="1388554" grpId="0"/>
      <p:bldP spid="1388561" grpId="0"/>
      <p:bldP spid="1388564" grpId="0"/>
      <p:bldP spid="13885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65D98-8AA3-3F37-D6F7-4F4DFA342E9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D0DC8E-4F99-70D6-3465-EFBE7DC2D692}"/>
              </a:ext>
            </a:extLst>
          </p:cNvPr>
          <p:cNvSpPr>
            <a:spLocks noGrp="1"/>
          </p:cNvSpPr>
          <p:nvPr>
            <p:ph type="sldNum" sz="quarter" idx="12"/>
          </p:nvPr>
        </p:nvSpPr>
        <p:spPr/>
        <p:txBody>
          <a:bodyPr/>
          <a:lstStyle/>
          <a:p>
            <a:fld id="{687B7451-1438-CB4A-8106-82A64F1C7D7B}" type="slidenum">
              <a:rPr lang="sv-SE" smtClean="0"/>
              <a:pPr/>
              <a:t>70</a:t>
            </a:fld>
            <a:endParaRPr lang="sv-SE" dirty="0"/>
          </a:p>
        </p:txBody>
      </p:sp>
      <p:sp>
        <p:nvSpPr>
          <p:cNvPr id="8" name="Title 1">
            <a:extLst>
              <a:ext uri="{FF2B5EF4-FFF2-40B4-BE49-F238E27FC236}">
                <a16:creationId xmlns:a16="http://schemas.microsoft.com/office/drawing/2014/main" id="{A509ED3E-442F-B804-D3DF-AC80EDC7EB5C}"/>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example</a:t>
            </a:r>
          </a:p>
        </p:txBody>
      </p:sp>
      <p:sp>
        <p:nvSpPr>
          <p:cNvPr id="12" name="Content Placeholder 2">
            <a:extLst>
              <a:ext uri="{FF2B5EF4-FFF2-40B4-BE49-F238E27FC236}">
                <a16:creationId xmlns:a16="http://schemas.microsoft.com/office/drawing/2014/main" id="{1812CC2B-413C-C232-DEE8-A4D251CFD42C}"/>
              </a:ext>
            </a:extLst>
          </p:cNvPr>
          <p:cNvSpPr txBox="1">
            <a:spLocks/>
          </p:cNvSpPr>
          <p:nvPr/>
        </p:nvSpPr>
        <p:spPr>
          <a:xfrm>
            <a:off x="351963" y="1735702"/>
            <a:ext cx="11096163" cy="3595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0000"/>
                </a:solidFill>
                <a:latin typeface="+mj-lt"/>
              </a:rPr>
              <a:t>You are given a carrier signal with the frequency of 100 </a:t>
            </a:r>
            <a:r>
              <a:rPr lang="en-US" dirty="0" err="1">
                <a:solidFill>
                  <a:srgbClr val="000000"/>
                </a:solidFill>
                <a:latin typeface="+mj-lt"/>
              </a:rPr>
              <a:t>KHz</a:t>
            </a:r>
            <a:r>
              <a:rPr lang="en-US" dirty="0">
                <a:solidFill>
                  <a:srgbClr val="000000"/>
                </a:solidFill>
                <a:latin typeface="+mj-lt"/>
              </a:rPr>
              <a:t> and amplitude of 5. It is modulated using amplitude modulation (double side band, full carrier) with a message/baseband signal of the frequency 5 </a:t>
            </a:r>
            <a:r>
              <a:rPr lang="en-US" dirty="0" err="1">
                <a:solidFill>
                  <a:srgbClr val="000000"/>
                </a:solidFill>
                <a:latin typeface="+mj-lt"/>
              </a:rPr>
              <a:t>KHz</a:t>
            </a:r>
            <a:r>
              <a:rPr lang="en-US" dirty="0">
                <a:solidFill>
                  <a:srgbClr val="000000"/>
                </a:solidFill>
                <a:latin typeface="+mj-lt"/>
              </a:rPr>
              <a:t> and amplitude 2. </a:t>
            </a:r>
          </a:p>
          <a:p>
            <a:pPr algn="just"/>
            <a:endParaRPr lang="en-US" dirty="0">
              <a:solidFill>
                <a:srgbClr val="000000"/>
              </a:solidFill>
              <a:latin typeface="+mj-lt"/>
            </a:endParaRPr>
          </a:p>
          <a:p>
            <a:pPr algn="just"/>
            <a:r>
              <a:rPr lang="en-US" dirty="0">
                <a:solidFill>
                  <a:srgbClr val="000000"/>
                </a:solidFill>
                <a:latin typeface="+mj-lt"/>
              </a:rPr>
              <a:t>Please determine modulation index and mathematical expression representing the modulated signal?</a:t>
            </a:r>
            <a:endParaRPr lang="en-SG"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43578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71</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382791781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D421B-81AF-C934-134B-0CDAA5EA0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73B2D-C99F-8C9A-9C45-96131C822CC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88C55304-B110-C1B1-9B46-5D06B046D658}"/>
              </a:ext>
            </a:extLst>
          </p:cNvPr>
          <p:cNvSpPr>
            <a:spLocks noGrp="1"/>
          </p:cNvSpPr>
          <p:nvPr>
            <p:ph type="sldNum" sz="quarter" idx="12"/>
          </p:nvPr>
        </p:nvSpPr>
        <p:spPr/>
        <p:txBody>
          <a:bodyPr/>
          <a:lstStyle/>
          <a:p>
            <a:fld id="{687B7451-1438-CB4A-8106-82A64F1C7D7B}" type="slidenum">
              <a:rPr lang="sv-SE" smtClean="0"/>
              <a:t>72</a:t>
            </a:fld>
            <a:endParaRPr lang="sv-SE" dirty="0"/>
          </a:p>
        </p:txBody>
      </p:sp>
      <p:sp>
        <p:nvSpPr>
          <p:cNvPr id="6" name="Content Placeholder 2">
            <a:extLst>
              <a:ext uri="{FF2B5EF4-FFF2-40B4-BE49-F238E27FC236}">
                <a16:creationId xmlns:a16="http://schemas.microsoft.com/office/drawing/2014/main" id="{BEDC61F4-626A-9B82-1B71-6351426B240A}"/>
              </a:ext>
            </a:extLst>
          </p:cNvPr>
          <p:cNvSpPr>
            <a:spLocks noGrp="1"/>
          </p:cNvSpPr>
          <p:nvPr>
            <p:ph idx="1"/>
          </p:nvPr>
        </p:nvSpPr>
        <p:spPr>
          <a:xfrm>
            <a:off x="351963" y="3761637"/>
            <a:ext cx="11569700" cy="2562225"/>
          </a:xfrm>
        </p:spPr>
        <p:txBody>
          <a:bodyPr>
            <a:normAutofit/>
          </a:body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pPr>
              <a:spcBef>
                <a:spcPts val="900"/>
              </a:spcBef>
            </a:pPr>
            <a:r>
              <a:rPr lang="en-SG" dirty="0" err="1">
                <a:solidFill>
                  <a:srgbClr val="000000"/>
                </a:solidFill>
                <a:effectLst/>
                <a:latin typeface="+mj-lt"/>
              </a:rPr>
              <a:t>k</a:t>
            </a:r>
            <a:r>
              <a:rPr lang="en-SG" baseline="-25000" dirty="0" err="1">
                <a:solidFill>
                  <a:srgbClr val="000000"/>
                </a:solidFill>
                <a:effectLst/>
                <a:latin typeface="+mj-lt"/>
              </a:rPr>
              <a:t>f</a:t>
            </a:r>
            <a:r>
              <a:rPr lang="en-SG" dirty="0">
                <a:solidFill>
                  <a:srgbClr val="000000"/>
                </a:solidFill>
                <a:effectLst/>
                <a:latin typeface="+mj-lt"/>
              </a:rPr>
              <a:t> </a:t>
            </a:r>
            <a:r>
              <a:rPr lang="en-SG" dirty="0">
                <a:solidFill>
                  <a:srgbClr val="0E0E0E"/>
                </a:solidFill>
                <a:effectLst/>
                <a:latin typeface="+mj-lt"/>
              </a:rPr>
              <a:t> = Frequency sensitivity of the modulator (how much the carrier frequency changes in response to the amplitude of the modulating signal)</a:t>
            </a:r>
          </a:p>
          <a:p>
            <a:pPr>
              <a:spcBef>
                <a:spcPts val="900"/>
              </a:spcBef>
            </a:pPr>
            <a:r>
              <a:rPr lang="en-SG" dirty="0">
                <a:solidFill>
                  <a:srgbClr val="000000"/>
                </a:solidFill>
                <a:effectLst/>
                <a:latin typeface="+mj-lt"/>
              </a:rPr>
              <a:t>m(t) </a:t>
            </a:r>
            <a:r>
              <a:rPr lang="en-SG" dirty="0">
                <a:solidFill>
                  <a:srgbClr val="0E0E0E"/>
                </a:solidFill>
                <a:effectLst/>
                <a:latin typeface="+mj-lt"/>
              </a:rPr>
              <a:t> = Modulating signal</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black background with white text&#10;&#10;Description automatically generated">
            <a:extLst>
              <a:ext uri="{FF2B5EF4-FFF2-40B4-BE49-F238E27FC236}">
                <a16:creationId xmlns:a16="http://schemas.microsoft.com/office/drawing/2014/main" id="{93A86F42-466C-CF3F-290A-0551261C9273}"/>
              </a:ext>
            </a:extLst>
          </p:cNvPr>
          <p:cNvPicPr>
            <a:picLocks noChangeAspect="1"/>
          </p:cNvPicPr>
          <p:nvPr/>
        </p:nvPicPr>
        <p:blipFill>
          <a:blip r:embed="rId3"/>
          <a:stretch>
            <a:fillRect/>
          </a:stretch>
        </p:blipFill>
        <p:spPr>
          <a:xfrm>
            <a:off x="2770212" y="2055387"/>
            <a:ext cx="6733201" cy="1126671"/>
          </a:xfrm>
          <a:prstGeom prst="rect">
            <a:avLst/>
          </a:prstGeom>
        </p:spPr>
      </p:pic>
    </p:spTree>
    <p:extLst>
      <p:ext uri="{BB962C8B-B14F-4D97-AF65-F5344CB8AC3E}">
        <p14:creationId xmlns:p14="http://schemas.microsoft.com/office/powerpoint/2010/main" val="1493374457"/>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73AE8-0D54-014A-81B1-0B356681B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D337D-DE19-9535-9EBD-7EFAF9EB89CC}"/>
              </a:ext>
            </a:extLst>
          </p:cNvPr>
          <p:cNvSpPr>
            <a:spLocks noGrp="1"/>
          </p:cNvSpPr>
          <p:nvPr>
            <p:ph type="title"/>
          </p:nvPr>
        </p:nvSpPr>
        <p:spPr>
          <a:xfrm>
            <a:off x="351963" y="362345"/>
            <a:ext cx="11974277" cy="1325563"/>
          </a:xfrm>
        </p:spPr>
        <p:txBody>
          <a:bodyPr>
            <a:noAutofit/>
          </a:bodyPr>
          <a:lstStyle/>
          <a:p>
            <a:r>
              <a:rPr lang="en-US" sz="4000" dirty="0">
                <a:latin typeface="+mn-lt"/>
              </a:rPr>
              <a:t>Modulation Index of frequency modulated signal</a:t>
            </a:r>
          </a:p>
        </p:txBody>
      </p:sp>
      <p:sp>
        <p:nvSpPr>
          <p:cNvPr id="8" name="Slide Number Placeholder 7">
            <a:extLst>
              <a:ext uri="{FF2B5EF4-FFF2-40B4-BE49-F238E27FC236}">
                <a16:creationId xmlns:a16="http://schemas.microsoft.com/office/drawing/2014/main" id="{67B19856-6526-529B-8C4C-4F501502B4EB}"/>
              </a:ext>
            </a:extLst>
          </p:cNvPr>
          <p:cNvSpPr>
            <a:spLocks noGrp="1"/>
          </p:cNvSpPr>
          <p:nvPr>
            <p:ph type="sldNum" sz="quarter" idx="12"/>
          </p:nvPr>
        </p:nvSpPr>
        <p:spPr/>
        <p:txBody>
          <a:bodyPr/>
          <a:lstStyle/>
          <a:p>
            <a:fld id="{687B7451-1438-CB4A-8106-82A64F1C7D7B}" type="slidenum">
              <a:rPr lang="sv-SE" smtClean="0"/>
              <a:t>73</a:t>
            </a:fld>
            <a:endParaRPr lang="sv-SE"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8EC15F2B-45E6-EDB9-C513-7336F9C392F1}"/>
                  </a:ext>
                </a:extLst>
              </p:cNvPr>
              <p:cNvSpPr>
                <a:spLocks noGrp="1"/>
              </p:cNvSpPr>
              <p:nvPr>
                <p:ph idx="1"/>
              </p:nvPr>
            </p:nvSpPr>
            <p:spPr>
              <a:xfrm>
                <a:off x="554251" y="1528250"/>
                <a:ext cx="11569700" cy="4828099"/>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𝑖𝑛𝑑𝑒𝑥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𝑓𝑚</m:t>
                    </m:r>
                  </m:oMath>
                </a14:m>
                <a:endParaRPr lang="en-US" baseline="-25000" dirty="0">
                  <a:latin typeface="+mj-lt"/>
                </a:endParaRPr>
              </a:p>
              <a:p>
                <a:pPr marL="0" indent="0">
                  <a:buNone/>
                </a:pPr>
                <a:r>
                  <a:rPr lang="en-US" dirty="0">
                    <a:latin typeface="+mj-lt"/>
                  </a:rPr>
                  <a:t>   </a:t>
                </a:r>
              </a:p>
              <a:p>
                <a:pPr marL="0" indent="0">
                  <a:buNone/>
                </a:pPr>
                <a:r>
                  <a:rPr lang="en-US" dirty="0">
                    <a:latin typeface="+mj-lt"/>
                  </a:rPr>
                  <a:t> Where,</a:t>
                </a:r>
              </a:p>
              <a:p>
                <a:r>
                  <a:rPr lang="en-SG" dirty="0">
                    <a:solidFill>
                      <a:srgbClr val="000000"/>
                    </a:solidFill>
                    <a:effectLst/>
                    <a:latin typeface="Helvetica" pitchFamily="2" charset="0"/>
                  </a:rPr>
                  <a:t> </a:t>
                </a:r>
                <a14:m>
                  <m:oMath xmlns:m="http://schemas.openxmlformats.org/officeDocument/2006/math">
                    <m:r>
                      <a:rPr lang="en-SG" i="1" dirty="0" smtClean="0">
                        <a:solidFill>
                          <a:srgbClr val="000000"/>
                        </a:solidFill>
                        <a:effectLst/>
                        <a:latin typeface="+mj-lt"/>
                        <a:ea typeface="Cambria Math" panose="02040503050406030204" pitchFamily="18" charset="0"/>
                      </a:rPr>
                      <m:t>∆</m:t>
                    </m:r>
                  </m:oMath>
                </a14:m>
                <a:r>
                  <a:rPr lang="en-SG" dirty="0">
                    <a:solidFill>
                      <a:srgbClr val="000000"/>
                    </a:solidFill>
                    <a:effectLst/>
                    <a:latin typeface="+mj-lt"/>
                  </a:rPr>
                  <a:t>f </a:t>
                </a:r>
                <a:r>
                  <a:rPr lang="en-SG" dirty="0">
                    <a:solidFill>
                      <a:srgbClr val="0E0E0E"/>
                    </a:solidFill>
                    <a:effectLst/>
                    <a:latin typeface="+mj-lt"/>
                  </a:rPr>
                  <a:t> = Peak frequency deviation (how much the carrier frequency changes)</a:t>
                </a:r>
              </a:p>
              <a:p>
                <a:pPr>
                  <a:spcBef>
                    <a:spcPts val="900"/>
                  </a:spcBef>
                </a:pPr>
                <a:r>
                  <a:rPr lang="en-SG" dirty="0">
                    <a:solidFill>
                      <a:srgbClr val="0E0E0E"/>
                    </a:solidFill>
                    <a:effectLst/>
                    <a:latin typeface="+mj-lt"/>
                  </a:rPr>
                  <a:t> </a:t>
                </a:r>
                <a:r>
                  <a:rPr lang="en-SG" dirty="0" err="1">
                    <a:solidFill>
                      <a:srgbClr val="000000"/>
                    </a:solidFill>
                    <a:effectLst/>
                    <a:latin typeface="+mj-lt"/>
                  </a:rPr>
                  <a:t>f</a:t>
                </a:r>
                <a:r>
                  <a:rPr lang="en-SG" baseline="-25000" dirty="0" err="1">
                    <a:solidFill>
                      <a:srgbClr val="000000"/>
                    </a:solidFill>
                    <a:effectLst/>
                    <a:latin typeface="+mj-lt"/>
                  </a:rPr>
                  <a:t>m</a:t>
                </a:r>
                <a:r>
                  <a:rPr lang="en-SG" dirty="0">
                    <a:solidFill>
                      <a:srgbClr val="000000"/>
                    </a:solidFill>
                    <a:effectLst/>
                    <a:latin typeface="+mj-lt"/>
                  </a:rPr>
                  <a:t> </a:t>
                </a:r>
                <a:r>
                  <a:rPr lang="en-SG" dirty="0">
                    <a:solidFill>
                      <a:srgbClr val="0E0E0E"/>
                    </a:solidFill>
                    <a:effectLst/>
                    <a:latin typeface="+mj-lt"/>
                  </a:rPr>
                  <a:t> = Maximum frequency of the modulating signal</a:t>
                </a:r>
              </a:p>
              <a:p>
                <a:pPr>
                  <a:spcBef>
                    <a:spcPts val="900"/>
                  </a:spcBef>
                </a:pPr>
                <a:endParaRPr lang="en-SG" dirty="0">
                  <a:solidFill>
                    <a:srgbClr val="0E0E0E"/>
                  </a:solidFill>
                  <a:effectLst/>
                  <a:latin typeface="+mj-lt"/>
                </a:endParaRPr>
              </a:p>
              <a:p>
                <a:pPr>
                  <a:spcBef>
                    <a:spcPts val="900"/>
                  </a:spcBef>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SG" dirty="0">
                    <a:solidFill>
                      <a:srgbClr val="0E0E0E"/>
                    </a:solidFill>
                    <a:latin typeface="+mj-lt"/>
                  </a:rPr>
                  <a:t> &lt; 1 : Narrow band signal</a:t>
                </a:r>
              </a:p>
              <a:p>
                <a:pPr>
                  <a:spcBef>
                    <a:spcPts val="900"/>
                  </a:spcBef>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SG" dirty="0">
                    <a:solidFill>
                      <a:srgbClr val="0E0E0E"/>
                    </a:solidFill>
                    <a:effectLst/>
                    <a:latin typeface="+mj-lt"/>
                  </a:rPr>
                  <a:t> &gt; 1 : Wideband signal, better noise immunity, signal quality, FM broadcasts</a:t>
                </a:r>
              </a:p>
              <a:p>
                <a:pPr marL="0" indent="0">
                  <a:buNone/>
                </a:pPr>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p:sp>
            <p:nvSpPr>
              <p:cNvPr id="6" name="Content Placeholder 2">
                <a:extLst>
                  <a:ext uri="{FF2B5EF4-FFF2-40B4-BE49-F238E27FC236}">
                    <a16:creationId xmlns:a16="http://schemas.microsoft.com/office/drawing/2014/main" id="{8EC15F2B-45E6-EDB9-C513-7336F9C392F1}"/>
                  </a:ext>
                </a:extLst>
              </p:cNvPr>
              <p:cNvSpPr>
                <a:spLocks noGrp="1" noRot="1" noChangeAspect="1" noMove="1" noResize="1" noEditPoints="1" noAdjustHandles="1" noChangeArrowheads="1" noChangeShapeType="1" noTextEdit="1"/>
              </p:cNvSpPr>
              <p:nvPr>
                <p:ph idx="1"/>
              </p:nvPr>
            </p:nvSpPr>
            <p:spPr>
              <a:xfrm>
                <a:off x="554251" y="1528250"/>
                <a:ext cx="11569700" cy="4828099"/>
              </a:xfrm>
              <a:blipFill>
                <a:blip r:embed="rId3"/>
                <a:stretch>
                  <a:fillRect l="-877" t="-1837"/>
                </a:stretch>
              </a:blipFill>
            </p:spPr>
            <p:txBody>
              <a:bodyPr/>
              <a:lstStyle/>
              <a:p>
                <a:r>
                  <a:rPr lang="en-US">
                    <a:noFill/>
                  </a:rPr>
                  <a:t> </a:t>
                </a:r>
              </a:p>
            </p:txBody>
          </p:sp>
        </mc:Fallback>
      </mc:AlternateContent>
    </p:spTree>
    <p:extLst>
      <p:ext uri="{BB962C8B-B14F-4D97-AF65-F5344CB8AC3E}">
        <p14:creationId xmlns:p14="http://schemas.microsoft.com/office/powerpoint/2010/main" val="1140866579"/>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23CEB-09F5-381D-5075-4C2D6BE03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83979-5701-6D2D-7645-A9215FA36DE5}"/>
              </a:ext>
            </a:extLst>
          </p:cNvPr>
          <p:cNvSpPr>
            <a:spLocks noGrp="1"/>
          </p:cNvSpPr>
          <p:nvPr>
            <p:ph type="title"/>
          </p:nvPr>
        </p:nvSpPr>
        <p:spPr>
          <a:xfrm>
            <a:off x="351963" y="362345"/>
            <a:ext cx="11974277" cy="1325563"/>
          </a:xfrm>
        </p:spPr>
        <p:txBody>
          <a:bodyPr>
            <a:noAutofit/>
          </a:bodyPr>
          <a:lstStyle/>
          <a:p>
            <a:r>
              <a:rPr lang="en-US" sz="4000" dirty="0">
                <a:latin typeface="+mn-lt"/>
              </a:rPr>
              <a:t>Bandwidth of frequency modulated signals</a:t>
            </a:r>
          </a:p>
        </p:txBody>
      </p:sp>
      <p:sp>
        <p:nvSpPr>
          <p:cNvPr id="8" name="Slide Number Placeholder 7">
            <a:extLst>
              <a:ext uri="{FF2B5EF4-FFF2-40B4-BE49-F238E27FC236}">
                <a16:creationId xmlns:a16="http://schemas.microsoft.com/office/drawing/2014/main" id="{3A4E5A66-3F9B-02C9-68AA-7BCF0F8C5A8D}"/>
              </a:ext>
            </a:extLst>
          </p:cNvPr>
          <p:cNvSpPr>
            <a:spLocks noGrp="1"/>
          </p:cNvSpPr>
          <p:nvPr>
            <p:ph type="sldNum" sz="quarter" idx="12"/>
          </p:nvPr>
        </p:nvSpPr>
        <p:spPr/>
        <p:txBody>
          <a:bodyPr/>
          <a:lstStyle/>
          <a:p>
            <a:fld id="{687B7451-1438-CB4A-8106-82A64F1C7D7B}" type="slidenum">
              <a:rPr lang="sv-SE" smtClean="0"/>
              <a:t>74</a:t>
            </a:fld>
            <a:endParaRPr lang="sv-SE"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DC3E0B8D-1ABA-DD64-2D87-CD56E4ECBBFB}"/>
                  </a:ext>
                </a:extLst>
              </p:cNvPr>
              <p:cNvSpPr>
                <a:spLocks noGrp="1"/>
              </p:cNvSpPr>
              <p:nvPr>
                <p:ph idx="1"/>
              </p:nvPr>
            </p:nvSpPr>
            <p:spPr>
              <a:xfrm>
                <a:off x="496194" y="1667557"/>
                <a:ext cx="11569700" cy="2599644"/>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𝑖𝑛𝑑𝑒𝑥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𝑓𝑚</m:t>
                    </m:r>
                  </m:oMath>
                </a14:m>
                <a:endParaRPr lang="en-US" baseline="-25000" dirty="0">
                  <a:latin typeface="+mj-lt"/>
                </a:endParaRPr>
              </a:p>
              <a:p>
                <a:pPr marL="0" indent="0">
                  <a:buNone/>
                </a:pPr>
                <a:r>
                  <a:rPr lang="en-US" dirty="0">
                    <a:latin typeface="+mj-lt"/>
                  </a:rPr>
                  <a:t>   </a:t>
                </a:r>
              </a:p>
              <a:p>
                <a:r>
                  <a:rPr lang="en-US" dirty="0">
                    <a:latin typeface="+mj-lt"/>
                  </a:rPr>
                  <a:t> Given by the Carson’s rule</a:t>
                </a:r>
              </a:p>
              <a:p>
                <a:r>
                  <a:rPr lang="en-US" dirty="0">
                    <a:latin typeface="+mj-lt"/>
                  </a:rPr>
                  <a:t> Bandwidth of a frequency modulated signal is 2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oMath>
                </a14:m>
                <a:r>
                  <a:rPr lang="en-SG" dirty="0">
                    <a:solidFill>
                      <a:srgbClr val="0E0E0E"/>
                    </a:solidFill>
                    <a:effectLst/>
                    <a:latin typeface="+mj-lt"/>
                  </a:rPr>
                  <a:t>+ </a:t>
                </a:r>
                <a14:m>
                  <m:oMath xmlns:m="http://schemas.openxmlformats.org/officeDocument/2006/math">
                    <m:r>
                      <a:rPr lang="en-US" i="1">
                        <a:latin typeface="Cambria Math" panose="02040503050406030204" pitchFamily="18" charset="0"/>
                        <a:ea typeface="Cambria Math" panose="02040503050406030204" pitchFamily="18" charset="0"/>
                      </a:rPr>
                      <m:t>𝑓𝑚</m:t>
                    </m:r>
                  </m:oMath>
                </a14:m>
                <a:r>
                  <a:rPr lang="en-US" baseline="-25000" dirty="0"/>
                  <a:t> </a:t>
                </a:r>
                <a:r>
                  <a:rPr lang="en-US" dirty="0"/>
                  <a:t>)</a:t>
                </a:r>
                <a:endParaRPr lang="en-SG" dirty="0">
                  <a:solidFill>
                    <a:srgbClr val="0E0E0E"/>
                  </a:solidFill>
                  <a:effectLst/>
                  <a:latin typeface="+mj-lt"/>
                </a:endParaRPr>
              </a:p>
              <a:p>
                <a:pPr marL="0" indent="0">
                  <a:buNone/>
                </a:pPr>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p:sp>
            <p:nvSpPr>
              <p:cNvPr id="6" name="Content Placeholder 2">
                <a:extLst>
                  <a:ext uri="{FF2B5EF4-FFF2-40B4-BE49-F238E27FC236}">
                    <a16:creationId xmlns:a16="http://schemas.microsoft.com/office/drawing/2014/main" id="{DC3E0B8D-1ABA-DD64-2D87-CD56E4ECBBFB}"/>
                  </a:ext>
                </a:extLst>
              </p:cNvPr>
              <p:cNvSpPr>
                <a:spLocks noGrp="1" noRot="1" noChangeAspect="1" noMove="1" noResize="1" noEditPoints="1" noAdjustHandles="1" noChangeArrowheads="1" noChangeShapeType="1" noTextEdit="1"/>
              </p:cNvSpPr>
              <p:nvPr>
                <p:ph idx="1"/>
              </p:nvPr>
            </p:nvSpPr>
            <p:spPr>
              <a:xfrm>
                <a:off x="496194" y="1667557"/>
                <a:ext cx="11569700" cy="2599644"/>
              </a:xfrm>
              <a:blipFill>
                <a:blip r:embed="rId3"/>
                <a:stretch>
                  <a:fillRect l="-877" t="-3415"/>
                </a:stretch>
              </a:blipFill>
            </p:spPr>
            <p:txBody>
              <a:bodyPr/>
              <a:lstStyle/>
              <a:p>
                <a:r>
                  <a:rPr lang="en-US">
                    <a:noFill/>
                  </a:rPr>
                  <a:t> </a:t>
                </a:r>
              </a:p>
            </p:txBody>
          </p:sp>
        </mc:Fallback>
      </mc:AlternateContent>
    </p:spTree>
    <p:extLst>
      <p:ext uri="{BB962C8B-B14F-4D97-AF65-F5344CB8AC3E}">
        <p14:creationId xmlns:p14="http://schemas.microsoft.com/office/powerpoint/2010/main" val="23629892"/>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75</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76</a:t>
            </a:fld>
            <a:endParaRPr lang="sv-SE"/>
          </a:p>
        </p:txBody>
      </p:sp>
    </p:spTree>
    <p:extLst>
      <p:ext uri="{BB962C8B-B14F-4D97-AF65-F5344CB8AC3E}">
        <p14:creationId xmlns:p14="http://schemas.microsoft.com/office/powerpoint/2010/main" val="411778867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9842E6-1F98-BC9F-CBB7-3034CD9DB06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DB17D-EB1D-CFC0-D5BE-B546C68038D9}"/>
              </a:ext>
            </a:extLst>
          </p:cNvPr>
          <p:cNvSpPr>
            <a:spLocks noGrp="1"/>
          </p:cNvSpPr>
          <p:nvPr>
            <p:ph type="title"/>
          </p:nvPr>
        </p:nvSpPr>
        <p:spPr>
          <a:xfrm>
            <a:off x="838200" y="365125"/>
            <a:ext cx="10515600" cy="1306443"/>
          </a:xfrm>
        </p:spPr>
        <p:txBody>
          <a:bodyPr>
            <a:normAutofit/>
          </a:bodyPr>
          <a:lstStyle/>
          <a:p>
            <a:r>
              <a:rPr lang="en-US" sz="4000" dirty="0">
                <a:latin typeface="+mn-lt"/>
              </a:rPr>
              <a:t>Even more complex modulation schemes exist</a:t>
            </a:r>
          </a:p>
        </p:txBody>
      </p:sp>
      <p:sp>
        <p:nvSpPr>
          <p:cNvPr id="6" name="Content Placeholder 2">
            <a:extLst>
              <a:ext uri="{FF2B5EF4-FFF2-40B4-BE49-F238E27FC236}">
                <a16:creationId xmlns:a16="http://schemas.microsoft.com/office/drawing/2014/main" id="{DEA67CAE-E7D8-F7C0-1014-08FD8687C18A}"/>
              </a:ext>
            </a:extLst>
          </p:cNvPr>
          <p:cNvSpPr>
            <a:spLocks noGrp="1"/>
          </p:cNvSpPr>
          <p:nvPr>
            <p:ph idx="1"/>
          </p:nvPr>
        </p:nvSpPr>
        <p:spPr>
          <a:xfrm>
            <a:off x="838200" y="1825625"/>
            <a:ext cx="4152774" cy="4303464"/>
          </a:xfrm>
        </p:spPr>
        <p:txBody>
          <a:bodyPr>
            <a:normAutofit/>
          </a:bodyPr>
          <a:lstStyle/>
          <a:p>
            <a:r>
              <a:rPr lang="en-US" sz="1900" dirty="0">
                <a:latin typeface="+mj-lt"/>
              </a:rPr>
              <a:t>Builds on simple modulation schemes AM, FM, PM (or digital equivalent)</a:t>
            </a:r>
          </a:p>
          <a:p>
            <a:r>
              <a:rPr lang="en-US" sz="1900" dirty="0">
                <a:latin typeface="+mj-lt"/>
              </a:rPr>
              <a:t>Briefly cover some during later part of the course</a:t>
            </a:r>
          </a:p>
          <a:p>
            <a:r>
              <a:rPr lang="en-US" sz="1900" dirty="0">
                <a:latin typeface="+mj-lt"/>
              </a:rPr>
              <a:t>Complex modulation schemes ensure better performance</a:t>
            </a:r>
          </a:p>
          <a:p>
            <a:pPr lvl="1"/>
            <a:r>
              <a:rPr lang="en-US" sz="1900" dirty="0">
                <a:latin typeface="+mj-lt"/>
              </a:rPr>
              <a:t>Spectral efficiency</a:t>
            </a:r>
          </a:p>
          <a:p>
            <a:pPr lvl="1"/>
            <a:r>
              <a:rPr lang="en-US" sz="1900" dirty="0">
                <a:latin typeface="+mj-lt"/>
              </a:rPr>
              <a:t>Higher range</a:t>
            </a:r>
          </a:p>
          <a:p>
            <a:pPr lvl="1"/>
            <a:r>
              <a:rPr lang="en-US" sz="1900" dirty="0">
                <a:latin typeface="+mj-lt"/>
              </a:rPr>
              <a:t>Higher throughput</a:t>
            </a:r>
          </a:p>
          <a:p>
            <a:pPr lvl="1"/>
            <a:r>
              <a:rPr lang="en-US" sz="1900" dirty="0">
                <a:latin typeface="+mj-lt"/>
              </a:rPr>
              <a:t>……</a:t>
            </a:r>
          </a:p>
          <a:p>
            <a:pPr lvl="1"/>
            <a:endParaRPr lang="en-US" sz="1900" dirty="0">
              <a:latin typeface="+mj-lt"/>
            </a:endParaRPr>
          </a:p>
          <a:p>
            <a:r>
              <a:rPr lang="en-US" sz="1900" dirty="0">
                <a:latin typeface="+mj-lt"/>
              </a:rPr>
              <a:t>Choice of the modulation scheme depends on the target application</a:t>
            </a:r>
          </a:p>
          <a:p>
            <a:pPr marL="457200" lvl="1" indent="0">
              <a:buNone/>
            </a:pPr>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pPr lvl="1"/>
            <a:endParaRPr lang="en-US" sz="1900" dirty="0">
              <a:latin typeface="+mj-lt"/>
            </a:endParaRPr>
          </a:p>
          <a:p>
            <a:pPr lvl="1"/>
            <a:endParaRPr lang="en-US" sz="1900" dirty="0">
              <a:latin typeface="+mj-lt"/>
            </a:endParaRPr>
          </a:p>
        </p:txBody>
      </p:sp>
      <p:pic>
        <p:nvPicPr>
          <p:cNvPr id="5" name="Picture 4" descr="A graph with a number and a line&#10;&#10;Description automatically generated with medium confidence">
            <a:extLst>
              <a:ext uri="{FF2B5EF4-FFF2-40B4-BE49-F238E27FC236}">
                <a16:creationId xmlns:a16="http://schemas.microsoft.com/office/drawing/2014/main" id="{74730E8E-DBB1-C65A-BD2E-095A2515270E}"/>
              </a:ext>
            </a:extLst>
          </p:cNvPr>
          <p:cNvPicPr>
            <a:picLocks noChangeAspect="1"/>
          </p:cNvPicPr>
          <p:nvPr/>
        </p:nvPicPr>
        <p:blipFill rotWithShape="1">
          <a:blip r:embed="rId3"/>
          <a:srcRect l="2259" r="-2" b="-2"/>
          <a:stretch/>
        </p:blipFill>
        <p:spPr>
          <a:xfrm>
            <a:off x="5183500" y="1904282"/>
            <a:ext cx="6170299" cy="4224808"/>
          </a:xfrm>
          <a:prstGeom prst="rect">
            <a:avLst/>
          </a:prstGeom>
        </p:spPr>
      </p:pic>
      <p:sp>
        <p:nvSpPr>
          <p:cNvPr id="8" name="Slide Number Placeholder 7">
            <a:extLst>
              <a:ext uri="{FF2B5EF4-FFF2-40B4-BE49-F238E27FC236}">
                <a16:creationId xmlns:a16="http://schemas.microsoft.com/office/drawing/2014/main" id="{0845EBC1-6CBC-B1D5-439A-E0649835E33A}"/>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77</a:t>
            </a:fld>
            <a:endParaRPr lang="sv-SE"/>
          </a:p>
        </p:txBody>
      </p:sp>
    </p:spTree>
    <p:extLst>
      <p:ext uri="{BB962C8B-B14F-4D97-AF65-F5344CB8AC3E}">
        <p14:creationId xmlns:p14="http://schemas.microsoft.com/office/powerpoint/2010/main" val="332714687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D88A9-6B94-FFF4-C0C4-407567E43A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14B50B-9C99-34E3-AE25-1DFE12398768}"/>
              </a:ext>
            </a:extLst>
          </p:cNvPr>
          <p:cNvSpPr>
            <a:spLocks noGrp="1"/>
          </p:cNvSpPr>
          <p:nvPr>
            <p:ph idx="1"/>
          </p:nvPr>
        </p:nvSpPr>
        <p:spPr>
          <a:xfrm>
            <a:off x="419100" y="2022689"/>
            <a:ext cx="11353800" cy="2534798"/>
          </a:xfrm>
        </p:spPr>
        <p:txBody>
          <a:bodyPr>
            <a:normAutofit/>
          </a:bodyPr>
          <a:lstStyle/>
          <a:p>
            <a:r>
              <a:rPr lang="en-SG"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b="1" dirty="0">
                <a:solidFill>
                  <a:srgbClr val="0E0E0E"/>
                </a:solidFill>
                <a:effectLst/>
                <a:latin typeface="+mj-lt"/>
              </a:rPr>
              <a:t>Modulation Basics</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0DD063F5-65EF-86BF-08AF-3F1C94CFEFDD}"/>
              </a:ext>
            </a:extLst>
          </p:cNvPr>
          <p:cNvSpPr>
            <a:spLocks noGrp="1"/>
          </p:cNvSpPr>
          <p:nvPr>
            <p:ph type="sldNum" sz="quarter" idx="12"/>
          </p:nvPr>
        </p:nvSpPr>
        <p:spPr/>
        <p:txBody>
          <a:bodyPr/>
          <a:lstStyle/>
          <a:p>
            <a:fld id="{687B7451-1438-CB4A-8106-82A64F1C7D7B}" type="slidenum">
              <a:rPr lang="sv-SE" smtClean="0"/>
              <a:t>78</a:t>
            </a:fld>
            <a:endParaRPr lang="sv-SE" dirty="0"/>
          </a:p>
        </p:txBody>
      </p:sp>
      <p:sp>
        <p:nvSpPr>
          <p:cNvPr id="5" name="Title 4">
            <a:extLst>
              <a:ext uri="{FF2B5EF4-FFF2-40B4-BE49-F238E27FC236}">
                <a16:creationId xmlns:a16="http://schemas.microsoft.com/office/drawing/2014/main" id="{9EAF9C24-7FA4-994A-A2E9-1374F379FCD5}"/>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42262A8B-B546-9CA0-40AC-34F21BDC86E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772520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79</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14693855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9</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975829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39884</TotalTime>
  <Words>6530</Words>
  <Application>Microsoft Macintosh PowerPoint</Application>
  <PresentationFormat>Widescreen</PresentationFormat>
  <Paragraphs>777</Paragraphs>
  <Slides>79</Slides>
  <Notes>51</Notes>
  <HiddenSlides>0</HiddenSlides>
  <MMClips>1</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8" baseType="lpstr">
      <vt:lpstr>MS Mincho</vt:lpstr>
      <vt:lpstr>SimSun</vt:lpstr>
      <vt:lpstr>.AppleSystemUIFont</vt:lpstr>
      <vt:lpstr>Arial</vt:lpstr>
      <vt:lpstr>Calibri</vt:lpstr>
      <vt:lpstr>Calibri Light</vt:lpstr>
      <vt:lpstr>Cambria Math</vt:lpstr>
      <vt:lpstr>Helvetica</vt:lpstr>
      <vt:lpstr>Segoe UI Semilight</vt:lpstr>
      <vt:lpstr>Seravek</vt:lpstr>
      <vt:lpstr>Seravek Light</vt:lpstr>
      <vt:lpstr>Symbol</vt:lpstr>
      <vt:lpstr>Tahoma</vt:lpstr>
      <vt:lpstr>Times New Roman</vt:lpstr>
      <vt:lpstr>Trebuchet MS</vt:lpstr>
      <vt:lpstr>Wingdings</vt:lpstr>
      <vt:lpstr>Office Theme</vt:lpstr>
      <vt:lpstr>Equation.3</vt:lpstr>
      <vt:lpstr>Equation</vt:lpstr>
      <vt:lpstr>Wireless Networking</vt:lpstr>
      <vt:lpstr>Administrative stuff</vt:lpstr>
      <vt:lpstr>Roadmap of the lecture today</vt:lpstr>
      <vt:lpstr>PowerPoint Presentation</vt:lpstr>
      <vt:lpstr>Trillion embedded devices will be deployed soon</vt:lpstr>
      <vt:lpstr>IC transistor count doubles every two years</vt:lpstr>
      <vt:lpstr>MEMS Accelerometers: Rapidly falling price and power</vt:lpstr>
      <vt:lpstr>Fundamentals of electromagnetic waves</vt:lpstr>
      <vt:lpstr>What are radio transceivers?</vt:lpstr>
      <vt:lpstr>How are radio waves characterized?</vt:lpstr>
      <vt:lpstr>How radio waves radiate out from transceiver</vt:lpstr>
      <vt:lpstr>Relationship between antenna size and frequency</vt:lpstr>
      <vt:lpstr>Understanding the performance of an antenna</vt:lpstr>
      <vt:lpstr>Roadmap of the lecture today</vt:lpstr>
      <vt:lpstr>Radiation pattern of the antenna</vt:lpstr>
      <vt:lpstr>Understanding the antenna beamwidth</vt:lpstr>
      <vt:lpstr>Understanding the antenna beamwidth</vt:lpstr>
      <vt:lpstr>Beamwidth and antenna gain</vt:lpstr>
      <vt:lpstr>Beamwidth and antenna gain</vt:lpstr>
      <vt:lpstr>Beamwidth and antenna gain</vt:lpstr>
      <vt:lpstr>Beamwidth and antenna gain</vt:lpstr>
      <vt:lpstr>Beamwidth and antenna gain</vt:lpstr>
      <vt:lpstr>Beamwidth and antenna gain</vt:lpstr>
      <vt:lpstr>Beamwidth and antenna gain</vt:lpstr>
      <vt:lpstr>Beamwidth and antenna gain</vt:lpstr>
      <vt:lpstr>Beamwidth and antenna gain</vt:lpstr>
      <vt:lpstr>Beamwidth and antenna gain</vt:lpstr>
      <vt:lpstr>Beamwidth and antenna gain</vt:lpstr>
      <vt:lpstr>PowerPoint Presentation</vt:lpstr>
      <vt:lpstr>How radio waves propagate to the receiver</vt:lpstr>
      <vt:lpstr>Attenuation and Gain: Decibel (dB) unit</vt:lpstr>
      <vt:lpstr>Operations in decibel (dB) examples</vt:lpstr>
      <vt:lpstr>Operations in decibel (dB) examples</vt:lpstr>
      <vt:lpstr>Some common numbers</vt:lpstr>
      <vt:lpstr>Some common numbers</vt:lpstr>
      <vt:lpstr>Some common numbers</vt:lpstr>
      <vt:lpstr>Some common numbers</vt:lpstr>
      <vt:lpstr>Some common numbers</vt:lpstr>
      <vt:lpstr>Unit of power of a signal: dBm (decibel milliwatt)</vt:lpstr>
      <vt:lpstr>Some useful values to remember</vt:lpstr>
      <vt:lpstr>Roadmap of the lecture today</vt:lpstr>
      <vt:lpstr>How do radio waves propagate from TX to RX?</vt:lpstr>
      <vt:lpstr>Radio waves propagation in line-of-sight</vt:lpstr>
      <vt:lpstr>Long range wireless transmissions using IoT devices</vt:lpstr>
      <vt:lpstr>Estimating received signal strength and range: Friis propagation model</vt:lpstr>
      <vt:lpstr>Path Loss Exponent</vt:lpstr>
      <vt:lpstr>Radio propagation is complex in real-world, especially when obstacles are present</vt:lpstr>
      <vt:lpstr>Non-line of sight propagation of radio waves</vt:lpstr>
      <vt:lpstr>Example: Range and antenna gain estimation </vt:lpstr>
      <vt:lpstr>Total link gain in wireless communication</vt:lpstr>
      <vt:lpstr>Total link gain in wireless communication</vt:lpstr>
      <vt:lpstr>Let us look at another example</vt:lpstr>
      <vt:lpstr>Link Budget and Total Link Gain</vt:lpstr>
      <vt:lpstr>Previous year’s assessment question</vt:lpstr>
      <vt:lpstr>Google Project Loon? Do you know?</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Roadmap of the lecture today</vt:lpstr>
      <vt:lpstr>How are radio waves modified to carry information</vt:lpstr>
      <vt:lpstr>What are different modulation techniques?</vt:lpstr>
      <vt:lpstr>Amplitude modulation: vary amplitude of carrier signal</vt:lpstr>
      <vt:lpstr>Amplitude modulation: vary amplitude of carrier signal</vt:lpstr>
      <vt:lpstr>Modulation Index </vt:lpstr>
      <vt:lpstr>Significance of modulation index (μ)</vt:lpstr>
      <vt:lpstr>Amplitude modulation example</vt:lpstr>
      <vt:lpstr>Frequency modulation: vary frequency of carrier signal</vt:lpstr>
      <vt:lpstr>Frequency modulation: vary frequency of carrier signal</vt:lpstr>
      <vt:lpstr>Modulation Index of frequency modulated signal</vt:lpstr>
      <vt:lpstr>Bandwidth of frequency modulated signals</vt:lpstr>
      <vt:lpstr>Phase modulation: vary phase of carrier signal</vt:lpstr>
      <vt:lpstr>Digital equivalent of the AM, FM and PM modulation</vt:lpstr>
      <vt:lpstr>Even more complex modulation schemes exist</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1197</cp:revision>
  <dcterms:created xsi:type="dcterms:W3CDTF">2020-02-17T19:00:36Z</dcterms:created>
  <dcterms:modified xsi:type="dcterms:W3CDTF">2025-01-21T10:06:20Z</dcterms:modified>
</cp:coreProperties>
</file>